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9"/>
  </p:notesMasterIdLst>
  <p:handoutMasterIdLst>
    <p:handoutMasterId r:id="rId20"/>
  </p:handoutMasterIdLst>
  <p:sldIdLst>
    <p:sldId id="285" r:id="rId2"/>
    <p:sldId id="286" r:id="rId3"/>
    <p:sldId id="288" r:id="rId4"/>
    <p:sldId id="292" r:id="rId5"/>
    <p:sldId id="297" r:id="rId6"/>
    <p:sldId id="307" r:id="rId7"/>
    <p:sldId id="308" r:id="rId8"/>
    <p:sldId id="306" r:id="rId9"/>
    <p:sldId id="298" r:id="rId10"/>
    <p:sldId id="300" r:id="rId11"/>
    <p:sldId id="302" r:id="rId12"/>
    <p:sldId id="310" r:id="rId13"/>
    <p:sldId id="311" r:id="rId14"/>
    <p:sldId id="312" r:id="rId15"/>
    <p:sldId id="304" r:id="rId16"/>
    <p:sldId id="305" r:id="rId17"/>
    <p:sldId id="30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F65F0A"/>
    <a:srgbClr val="FF6600"/>
    <a:srgbClr val="FF0066"/>
    <a:srgbClr val="BFBFBF"/>
    <a:srgbClr val="683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1616" autoAdjust="0"/>
  </p:normalViewPr>
  <p:slideViewPr>
    <p:cSldViewPr>
      <p:cViewPr>
        <p:scale>
          <a:sx n="88" d="100"/>
          <a:sy n="88" d="100"/>
        </p:scale>
        <p:origin x="-1123" y="22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472D6-0986-46FE-A110-440C1444861D}" type="datetimeFigureOut">
              <a:rPr lang="it-IT" smtClean="0"/>
              <a:t>25/03/2011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C0DE7-6A5D-45A3-9B2B-958DFA9FBF6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9423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C5A05-1768-4E3D-8DD2-6133F407633D}" type="datetimeFigureOut">
              <a:rPr lang="en-US" smtClean="0"/>
              <a:pPr/>
              <a:t>3/25/2011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71776-D035-47EA-8C2B-F6FE652B2D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65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ani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38400"/>
            <a:ext cx="8153400" cy="7921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it-IT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38100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C000"/>
                </a:solidFill>
              </a:defRPr>
            </a:lvl1pPr>
          </a:lstStyle>
          <a:p>
            <a:pPr lvl="0"/>
            <a:r>
              <a:rPr lang="it-IT" dirty="0" smtClean="0"/>
              <a:t>Name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4196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Title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50292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Company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56388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Blog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1065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_no_decor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394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739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050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94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6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438400" y="2514600"/>
            <a:ext cx="7467600" cy="1470025"/>
          </a:xfrm>
          <a:prstGeom prst="rect">
            <a:avLst/>
          </a:prstGeom>
          <a:effectLst>
            <a:outerShdw blurRad="254000" dist="50800" dir="5400000" algn="ctr" rotWithShape="0">
              <a:schemeClr val="bg1">
                <a:alpha val="50000"/>
              </a:schemeClr>
            </a:outerShdw>
          </a:effectLst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effectLst>
                  <a:outerShdw blurRad="635000" dist="50800" dir="2700000" algn="tl">
                    <a:schemeClr val="accent1">
                      <a:lumMod val="40000"/>
                      <a:lumOff val="60000"/>
                      <a:alpha val="50000"/>
                    </a:scheme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438400" y="41910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75000"/>
                  </a:schemeClr>
                </a:solidFill>
                <a:effectLst>
                  <a:outerShdw blurRad="368300" dir="5400000" algn="ctr" rotWithShape="0">
                    <a:schemeClr val="accent1">
                      <a:lumMod val="20000"/>
                      <a:lumOff val="80000"/>
                      <a:alpha val="39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19400" y="2514600"/>
            <a:ext cx="6324600" cy="1470025"/>
          </a:xfrm>
          <a:prstGeom prst="rect">
            <a:avLst/>
          </a:prstGeom>
          <a:effectLst>
            <a:outerShdw blurRad="254000" dist="50800" dir="5400000" algn="ctr" rotWithShape="0">
              <a:schemeClr val="bg1">
                <a:alpha val="50000"/>
              </a:schemeClr>
            </a:outerShdw>
          </a:effectLst>
        </p:spPr>
        <p:txBody>
          <a:bodyPr/>
          <a:lstStyle>
            <a:lvl1pPr algn="l">
              <a:defRPr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0" dist="50800" dir="2700000" algn="tl">
                    <a:schemeClr val="accent1">
                      <a:lumMod val="40000"/>
                      <a:lumOff val="60000"/>
                      <a:alpha val="50000"/>
                    </a:scheme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819400" y="4191000"/>
            <a:ext cx="6324599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75000"/>
                  </a:schemeClr>
                </a:solidFill>
                <a:effectLst>
                  <a:outerShdw blurRad="368300" dir="5400000" algn="ctr" rotWithShape="0">
                    <a:schemeClr val="accent1">
                      <a:lumMod val="20000"/>
                      <a:lumOff val="80000"/>
                      <a:alpha val="39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80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799" y="4191000"/>
            <a:ext cx="6553201" cy="14478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799" y="2667000"/>
            <a:ext cx="6553201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799" y="4191000"/>
            <a:ext cx="6553201" cy="14478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799" y="2667000"/>
            <a:ext cx="6553201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446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03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149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041775" cy="803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149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it-IT" dirty="0"/>
          </a:p>
        </p:txBody>
      </p:sp>
      <p:pic>
        <p:nvPicPr>
          <p:cNvPr id="4" name="Picture 2" descr="C:\Users\Daniele\Desktop\una riga(1).pn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2" r:id="rId13"/>
    <p:sldLayoutId id="2147483676" r:id="rId14"/>
    <p:sldLayoutId id="2147483701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30200" dist="50800" dir="5400000" algn="ctr" rotWithShape="0">
              <a:schemeClr val="bg1">
                <a:lumMod val="95000"/>
                <a:alpha val="59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nostromo.aspitalia.com/" TargetMode="External"/><Relationship Id="rId4" Type="http://schemas.openxmlformats.org/officeDocument/2006/relationships/hyperlink" Target="http://novecento.aspitalia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aspitalia.com/" TargetMode="External"/><Relationship Id="rId2" Type="http://schemas.openxmlformats.org/officeDocument/2006/relationships/hyperlink" Target="http://www.aspitalia.co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corsi.aspitalia.com/" TargetMode="External"/><Relationship Id="rId5" Type="http://schemas.openxmlformats.org/officeDocument/2006/relationships/hyperlink" Target="mailto:nostromo@aspitalia.com" TargetMode="External"/><Relationship Id="rId4" Type="http://schemas.openxmlformats.org/officeDocument/2006/relationships/hyperlink" Target="mailto:novecento@aspitalia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books.aspitalia.com/Windows-Phone/" TargetMode="External"/><Relationship Id="rId13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12" Type="http://schemas.openxmlformats.org/officeDocument/2006/relationships/hyperlink" Target="http://books.aspitalia.com/Entity-Framework/" TargetMode="External"/><Relationship Id="rId2" Type="http://schemas.openxmlformats.org/officeDocument/2006/relationships/hyperlink" Target="http://books.aspitalia.com/CSharp-4/" TargetMode="External"/><Relationship Id="rId16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books.aspitalia.com/HTML5/" TargetMode="External"/><Relationship Id="rId11" Type="http://schemas.openxmlformats.org/officeDocument/2006/relationships/image" Target="../media/image23.jpeg"/><Relationship Id="rId5" Type="http://schemas.openxmlformats.org/officeDocument/2006/relationships/image" Target="../media/image20.jpeg"/><Relationship Id="rId15" Type="http://schemas.openxmlformats.org/officeDocument/2006/relationships/image" Target="../media/image25.jpeg"/><Relationship Id="rId10" Type="http://schemas.openxmlformats.org/officeDocument/2006/relationships/hyperlink" Target="http://books.aspitalia.com/ASP.NET-4.0-in-practice/" TargetMode="External"/><Relationship Id="rId4" Type="http://schemas.openxmlformats.org/officeDocument/2006/relationships/hyperlink" Target="http://books.aspitalia.com/ASP.NET-4.0/" TargetMode="External"/><Relationship Id="rId9" Type="http://schemas.openxmlformats.org/officeDocument/2006/relationships/image" Target="../media/image22.jpeg"/><Relationship Id="rId14" Type="http://schemas.openxmlformats.org/officeDocument/2006/relationships/hyperlink" Target="http://books.aspitalia.com/VisualBasic-2010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446" y="2920072"/>
            <a:ext cx="8209109" cy="792162"/>
          </a:xfrm>
        </p:spPr>
        <p:txBody>
          <a:bodyPr>
            <a:normAutofit/>
          </a:bodyPr>
          <a:lstStyle/>
          <a:p>
            <a:r>
              <a:rPr lang="it-IT" sz="4000" dirty="0" err="1" smtClean="0"/>
              <a:t>Expression</a:t>
            </a:r>
            <a:r>
              <a:rPr lang="it-IT" sz="4000" dirty="0" smtClean="0"/>
              <a:t> </a:t>
            </a:r>
            <a:r>
              <a:rPr lang="it-IT" sz="4000" dirty="0" err="1" smtClean="0"/>
              <a:t>Blend</a:t>
            </a:r>
            <a:r>
              <a:rPr lang="it-IT" sz="4000" dirty="0" smtClean="0"/>
              <a:t> tra </a:t>
            </a:r>
            <a:r>
              <a:rPr lang="it-IT" sz="4000" dirty="0" err="1" smtClean="0"/>
              <a:t>Dev</a:t>
            </a:r>
            <a:r>
              <a:rPr lang="it-IT" sz="4000" dirty="0" smtClean="0"/>
              <a:t> vs </a:t>
            </a:r>
            <a:r>
              <a:rPr lang="it-IT" sz="4000" dirty="0" err="1" smtClean="0"/>
              <a:t>Des</a:t>
            </a:r>
            <a:endParaRPr lang="it-IT" sz="4000" dirty="0"/>
          </a:p>
        </p:txBody>
      </p:sp>
      <p:pic>
        <p:nvPicPr>
          <p:cNvPr id="9" name="Picture 2" descr="C:\Users\Daniele\Desktop\5dM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638800"/>
            <a:ext cx="1148400" cy="9144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</p:pic>
      <p:pic>
        <p:nvPicPr>
          <p:cNvPr id="1026" name="Picture 2" descr="C:\Users\Daniele\Desktop\una riga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83932"/>
            <a:ext cx="9144000" cy="51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67740" y="4343400"/>
            <a:ext cx="37952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FFC000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Alessio</a:t>
            </a:r>
            <a:r>
              <a:rPr lang="it-IT" b="1" dirty="0" smtClean="0"/>
              <a:t> </a:t>
            </a:r>
            <a:r>
              <a:rPr lang="it-IT" sz="2400" dirty="0">
                <a:solidFill>
                  <a:srgbClr val="FFC000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Leoncini</a:t>
            </a:r>
          </a:p>
          <a:p>
            <a:r>
              <a:rPr lang="it-IT" sz="2000" dirty="0">
                <a:solidFill>
                  <a:schemeClr val="bg1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  <a:hlinkClick r:id="rId4"/>
              </a:rPr>
              <a:t>http://novecento.aspitalia.com</a:t>
            </a:r>
            <a:r>
              <a:rPr lang="it-IT" dirty="0" smtClean="0"/>
              <a:t>  </a:t>
            </a:r>
            <a:r>
              <a:rPr lang="it-IT" dirty="0"/>
              <a:t/>
            </a:r>
            <a:br>
              <a:rPr lang="it-IT" dirty="0"/>
            </a:br>
            <a:r>
              <a:rPr lang="it-IT" sz="2000" dirty="0" err="1" smtClean="0">
                <a:solidFill>
                  <a:schemeClr val="bg1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twitter</a:t>
            </a:r>
            <a:r>
              <a:rPr lang="it-IT" sz="2000" dirty="0">
                <a:solidFill>
                  <a:schemeClr val="bg1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: @</a:t>
            </a:r>
            <a:r>
              <a:rPr lang="it-IT" sz="2000" dirty="0" err="1">
                <a:solidFill>
                  <a:schemeClr val="bg1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aleoncini</a:t>
            </a:r>
            <a:endParaRPr lang="it-IT" sz="2000" dirty="0">
              <a:solidFill>
                <a:schemeClr val="bg1"/>
              </a:solidFill>
              <a:effectLst>
                <a:outerShdw blurRad="266700" dist="50800" dir="5400000" algn="ctr" rotWithShape="0">
                  <a:schemeClr val="bg1">
                    <a:lumMod val="95000"/>
                    <a:alpha val="27000"/>
                  </a:scheme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81540" y="4343400"/>
            <a:ext cx="37952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FFC000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Marco</a:t>
            </a:r>
            <a:r>
              <a:rPr lang="it-IT" b="1" dirty="0"/>
              <a:t> </a:t>
            </a:r>
            <a:r>
              <a:rPr lang="it-IT" sz="2400" dirty="0">
                <a:solidFill>
                  <a:srgbClr val="FFC000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Leoncini</a:t>
            </a:r>
            <a:r>
              <a:rPr lang="it-IT" dirty="0"/>
              <a:t/>
            </a:r>
            <a:br>
              <a:rPr lang="it-IT" dirty="0"/>
            </a:br>
            <a:r>
              <a:rPr lang="it-IT" sz="2000" dirty="0">
                <a:solidFill>
                  <a:schemeClr val="bg1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  <a:hlinkClick r:id="rId5"/>
              </a:rPr>
              <a:t>http://</a:t>
            </a:r>
            <a:r>
              <a:rPr lang="it-IT" sz="2000" dirty="0" smtClean="0">
                <a:solidFill>
                  <a:schemeClr val="bg1"/>
                </a:solidFill>
                <a:effectLst>
                  <a:outerShdw blurRad="266700" dist="50800" dir="5400000" algn="ctr" rotWithShape="0">
                    <a:schemeClr val="bg1">
                      <a:lumMod val="95000"/>
                      <a:alpha val="27000"/>
                    </a:scheme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  <a:hlinkClick r:id="rId5"/>
              </a:rPr>
              <a:t>nostromo.aspitalia.com</a:t>
            </a:r>
            <a:endParaRPr lang="it-IT" sz="2000" dirty="0">
              <a:solidFill>
                <a:schemeClr val="bg1"/>
              </a:solidFill>
              <a:effectLst>
                <a:outerShdw blurRad="266700" dist="50800" dir="5400000" algn="ctr" rotWithShape="0">
                  <a:schemeClr val="bg1">
                    <a:lumMod val="95000"/>
                    <a:alpha val="27000"/>
                  </a:scheme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096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>
                <a:solidFill>
                  <a:srgbClr val="E46C0A"/>
                </a:solidFill>
              </a:rPr>
              <a:t>Interattività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Animazioni</a:t>
            </a:r>
            <a:endParaRPr lang="en-US" dirty="0"/>
          </a:p>
          <a:p>
            <a:r>
              <a:rPr lang="en-US" dirty="0" err="1"/>
              <a:t>Personalizzazione</a:t>
            </a:r>
            <a:r>
              <a:rPr lang="en-US" dirty="0"/>
              <a:t> </a:t>
            </a:r>
            <a:r>
              <a:rPr lang="en-US" dirty="0" smtClean="0"/>
              <a:t>Style/Template</a:t>
            </a:r>
          </a:p>
          <a:p>
            <a:r>
              <a:rPr lang="en-US" dirty="0"/>
              <a:t>Visual State </a:t>
            </a:r>
            <a:r>
              <a:rPr lang="en-US" dirty="0" smtClean="0"/>
              <a:t>Manager</a:t>
            </a:r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8810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E46C0A"/>
                </a:solidFill>
              </a:rPr>
              <a:t>Integrazione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r>
              <a:rPr lang="en-US" dirty="0" err="1" smtClean="0"/>
              <a:t>Collaborazione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Developer - Designer</a:t>
            </a:r>
          </a:p>
          <a:p>
            <a:pPr marL="0" indent="0" algn="ctr">
              <a:buNone/>
            </a:pPr>
            <a:r>
              <a:rPr lang="en-US" i="1" dirty="0" smtClean="0"/>
              <a:t>Photoshop != Silverlight</a:t>
            </a:r>
          </a:p>
          <a:p>
            <a:endParaRPr lang="en-US" dirty="0"/>
          </a:p>
          <a:p>
            <a:r>
              <a:rPr lang="en-US" dirty="0" err="1"/>
              <a:t>SampleData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Behavior</a:t>
            </a:r>
          </a:p>
          <a:p>
            <a:r>
              <a:rPr lang="en-US" dirty="0" smtClean="0"/>
              <a:t>Team Foundation Server</a:t>
            </a:r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9305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 err="1">
                <a:solidFill>
                  <a:srgbClr val="E46C0A"/>
                </a:solidFill>
              </a:rPr>
              <a:t>Behavior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5029200"/>
          </a:xfrm>
        </p:spPr>
        <p:txBody>
          <a:bodyPr/>
          <a:lstStyle/>
          <a:p>
            <a:r>
              <a:rPr lang="it-IT" dirty="0" smtClean="0"/>
              <a:t>Interattività, logica, animazioni</a:t>
            </a:r>
          </a:p>
          <a:p>
            <a:endParaRPr lang="it-IT" dirty="0" smtClean="0"/>
          </a:p>
          <a:p>
            <a:r>
              <a:rPr lang="it-IT" dirty="0" err="1" smtClean="0"/>
              <a:t>TiltEffect</a:t>
            </a:r>
            <a:endParaRPr lang="it-IT" dirty="0"/>
          </a:p>
          <a:p>
            <a:r>
              <a:rPr lang="it-IT" dirty="0" err="1" smtClean="0"/>
              <a:t>TabNavigationBehavior</a:t>
            </a:r>
            <a:endParaRPr lang="it-IT" dirty="0"/>
          </a:p>
          <a:p>
            <a:r>
              <a:rPr lang="it-IT" dirty="0" err="1" smtClean="0"/>
              <a:t>ResetCurrentItemBehavior</a:t>
            </a:r>
            <a:endParaRPr lang="it-IT" dirty="0" smtClean="0"/>
          </a:p>
          <a:p>
            <a:r>
              <a:rPr lang="it-IT" dirty="0" err="1"/>
              <a:t>ViewSynchronizationBehavior</a:t>
            </a: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2919456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>
            <a:normAutofit/>
          </a:bodyPr>
          <a:lstStyle/>
          <a:p>
            <a:r>
              <a:rPr lang="it-IT" dirty="0" err="1">
                <a:solidFill>
                  <a:srgbClr val="E46C0A"/>
                </a:solidFill>
              </a:rPr>
              <a:t>DataContex</a:t>
            </a:r>
            <a:r>
              <a:rPr lang="it-IT" dirty="0">
                <a:solidFill>
                  <a:srgbClr val="E46C0A"/>
                </a:solidFill>
              </a:rPr>
              <a:t> in Design mode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5029200"/>
          </a:xfrm>
        </p:spPr>
        <p:txBody>
          <a:bodyPr>
            <a:normAutofit/>
          </a:bodyPr>
          <a:lstStyle/>
          <a:p>
            <a:r>
              <a:rPr lang="it-IT" sz="2400" dirty="0" err="1" smtClean="0">
                <a:effectLst/>
              </a:rPr>
              <a:t>DataContext</a:t>
            </a:r>
            <a:r>
              <a:rPr lang="it-IT" sz="2400" dirty="0"/>
              <a:t>=</a:t>
            </a:r>
            <a:r>
              <a:rPr lang="it-IT" sz="2400" dirty="0">
                <a:effectLst/>
              </a:rPr>
              <a:t>"{</a:t>
            </a:r>
            <a:r>
              <a:rPr lang="it-IT" sz="2400" dirty="0" err="1">
                <a:effectLst/>
              </a:rPr>
              <a:t>StaticResource</a:t>
            </a:r>
            <a:r>
              <a:rPr lang="it-IT" sz="2400" dirty="0">
                <a:effectLst/>
              </a:rPr>
              <a:t> </a:t>
            </a:r>
            <a:r>
              <a:rPr lang="it-IT" sz="2400" dirty="0" err="1" smtClean="0">
                <a:effectLst/>
              </a:rPr>
              <a:t>PageViewModel</a:t>
            </a:r>
            <a:r>
              <a:rPr lang="it-IT" sz="2400" dirty="0">
                <a:effectLst/>
              </a:rPr>
              <a:t>}"</a:t>
            </a:r>
            <a:r>
              <a:rPr lang="it-IT" sz="2400" dirty="0"/>
              <a:t> </a:t>
            </a:r>
            <a:endParaRPr lang="it-IT" sz="2400" dirty="0" smtClean="0"/>
          </a:p>
          <a:p>
            <a:endParaRPr lang="it-IT" sz="2400" dirty="0" smtClean="0">
              <a:effectLst/>
            </a:endParaRPr>
          </a:p>
          <a:p>
            <a:r>
              <a:rPr lang="it-IT" sz="2400" dirty="0" err="1" smtClean="0">
                <a:effectLst/>
              </a:rPr>
              <a:t>xmlns:d</a:t>
            </a:r>
            <a:r>
              <a:rPr lang="it-IT" sz="2400" dirty="0" smtClean="0">
                <a:effectLst/>
              </a:rPr>
              <a:t>="http</a:t>
            </a:r>
            <a:r>
              <a:rPr lang="it-IT" sz="2400" dirty="0">
                <a:effectLst/>
              </a:rPr>
              <a:t>://</a:t>
            </a:r>
            <a:r>
              <a:rPr lang="it-IT" sz="2400" dirty="0" smtClean="0">
                <a:effectLst/>
              </a:rPr>
              <a:t>schemas.microsoft.com/</a:t>
            </a:r>
            <a:r>
              <a:rPr lang="it-IT" sz="2400" dirty="0" err="1" smtClean="0">
                <a:effectLst/>
              </a:rPr>
              <a:t>expression</a:t>
            </a:r>
            <a:r>
              <a:rPr lang="it-IT" sz="2400" dirty="0" smtClean="0">
                <a:effectLst/>
              </a:rPr>
              <a:t>/</a:t>
            </a:r>
            <a:r>
              <a:rPr lang="it-IT" sz="2400" dirty="0" err="1" smtClean="0">
                <a:effectLst/>
              </a:rPr>
              <a:t>blend</a:t>
            </a:r>
            <a:r>
              <a:rPr lang="it-IT" sz="2400" dirty="0" smtClean="0">
                <a:effectLst/>
              </a:rPr>
              <a:t>/2008"</a:t>
            </a:r>
          </a:p>
          <a:p>
            <a:r>
              <a:rPr lang="it-IT" sz="2400" dirty="0" smtClean="0">
                <a:effectLst/>
              </a:rPr>
              <a:t>d</a:t>
            </a:r>
            <a:r>
              <a:rPr lang="it-IT" sz="2400" dirty="0" smtClean="0"/>
              <a:t>:</a:t>
            </a:r>
            <a:r>
              <a:rPr lang="it-IT" sz="2400" dirty="0" smtClean="0">
                <a:effectLst/>
              </a:rPr>
              <a:t>DataContext</a:t>
            </a:r>
            <a:r>
              <a:rPr lang="it-IT" sz="2400" dirty="0"/>
              <a:t>=</a:t>
            </a:r>
            <a:r>
              <a:rPr lang="it-IT" sz="2400" dirty="0">
                <a:effectLst/>
              </a:rPr>
              <a:t>"{</a:t>
            </a:r>
            <a:r>
              <a:rPr lang="it-IT" sz="2400" dirty="0" smtClean="0">
                <a:effectLst/>
              </a:rPr>
              <a:t>d:DesignInstance </a:t>
            </a:r>
            <a:r>
              <a:rPr lang="it-IT" sz="2400" dirty="0" err="1" smtClean="0">
                <a:effectLst/>
              </a:rPr>
              <a:t>vm:PageViewModelMock</a:t>
            </a:r>
            <a:r>
              <a:rPr lang="it-IT" sz="2400" dirty="0" smtClean="0">
                <a:effectLst/>
              </a:rPr>
              <a:t>, </a:t>
            </a:r>
            <a:r>
              <a:rPr lang="it-IT" sz="2400" dirty="0" err="1" smtClean="0">
                <a:effectLst/>
              </a:rPr>
              <a:t>IsDesignTimeCreatable</a:t>
            </a:r>
            <a:r>
              <a:rPr lang="it-IT" sz="2400" dirty="0" smtClean="0">
                <a:effectLst/>
              </a:rPr>
              <a:t>=True</a:t>
            </a:r>
            <a:r>
              <a:rPr lang="it-IT" sz="2400" dirty="0" smtClean="0">
                <a:effectLst/>
              </a:rPr>
              <a:t>}«</a:t>
            </a:r>
          </a:p>
          <a:p>
            <a:endParaRPr lang="it-IT" sz="2400" dirty="0">
              <a:effectLst/>
            </a:endParaRPr>
          </a:p>
          <a:p>
            <a:r>
              <a:rPr lang="it-IT" sz="2400" dirty="0" err="1"/>
              <a:t>DesignerProperties.IsInDesignTool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23093725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E46C0A"/>
                </a:solidFill>
              </a:rPr>
              <a:t>Grafico =&gt; Interactive Designer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dirty="0" smtClean="0"/>
              <a:t>Progettazione grafica realistica</a:t>
            </a:r>
          </a:p>
          <a:p>
            <a:r>
              <a:rPr lang="it-IT" dirty="0"/>
              <a:t>User Experience</a:t>
            </a:r>
          </a:p>
          <a:p>
            <a:r>
              <a:rPr lang="it-IT"/>
              <a:t>Professionalità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67075683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E46C0A"/>
                </a:solidFill>
              </a:rPr>
              <a:t>Attenzione!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err="1" smtClean="0"/>
              <a:t>Comprendere</a:t>
            </a:r>
            <a:r>
              <a:rPr lang="en-US" dirty="0" smtClean="0"/>
              <a:t> </a:t>
            </a:r>
            <a:r>
              <a:rPr lang="en-US" dirty="0" err="1" smtClean="0"/>
              <a:t>quello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sta</a:t>
            </a:r>
            <a:r>
              <a:rPr lang="en-US" dirty="0" smtClean="0"/>
              <a:t> </a:t>
            </a:r>
            <a:r>
              <a:rPr lang="en-US" dirty="0" err="1" smtClean="0"/>
              <a:t>facendo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 smtClean="0"/>
          </a:p>
          <a:p>
            <a:r>
              <a:rPr lang="en-US" dirty="0" err="1" smtClean="0"/>
              <a:t>Utilizzare</a:t>
            </a:r>
            <a:r>
              <a:rPr lang="en-US" dirty="0" smtClean="0"/>
              <a:t> Blend e non “</a:t>
            </a:r>
            <a:r>
              <a:rPr lang="en-US" dirty="0" err="1" smtClean="0"/>
              <a:t>farsi</a:t>
            </a:r>
            <a:r>
              <a:rPr lang="en-US" dirty="0" smtClean="0"/>
              <a:t> </a:t>
            </a:r>
            <a:r>
              <a:rPr lang="en-US" dirty="0" err="1" smtClean="0"/>
              <a:t>usare</a:t>
            </a:r>
            <a:r>
              <a:rPr lang="en-US" dirty="0" smtClean="0"/>
              <a:t>”</a:t>
            </a:r>
          </a:p>
          <a:p>
            <a:r>
              <a:rPr lang="en-US" dirty="0" err="1"/>
              <a:t>Studiare</a:t>
            </a:r>
            <a:r>
              <a:rPr lang="en-US" dirty="0"/>
              <a:t> XAML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011182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 smtClean="0">
                <a:solidFill>
                  <a:srgbClr val="E46C0A"/>
                </a:solidFill>
              </a:rPr>
              <a:t>Risorse in rete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it-IT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it-IT" sz="3200" dirty="0" smtClean="0"/>
              <a:t>http://</a:t>
            </a:r>
            <a:r>
              <a:rPr lang="en-US" sz="3200" dirty="0" smtClean="0"/>
              <a:t>expressionblend.codeplex.com</a:t>
            </a:r>
            <a:endParaRPr lang="en-US" sz="3200" dirty="0"/>
          </a:p>
          <a:p>
            <a:r>
              <a:rPr lang="it-IT" sz="3200" dirty="0" smtClean="0"/>
              <a:t>http</a:t>
            </a:r>
            <a:r>
              <a:rPr lang="it-IT" sz="3200" dirty="0"/>
              <a:t>://</a:t>
            </a:r>
            <a:r>
              <a:rPr lang="it-IT" sz="3200" dirty="0" smtClean="0"/>
              <a:t>gallery.expression.microsoft.com</a:t>
            </a:r>
          </a:p>
          <a:p>
            <a:r>
              <a:rPr lang="it-IT" sz="3200" dirty="0" smtClean="0"/>
              <a:t>SilverlightItalia.com/WinphoneItalia.com </a:t>
            </a:r>
            <a:r>
              <a:rPr lang="it-IT" sz="3200" dirty="0" smtClean="0">
                <a:sym typeface="Wingdings" pitchFamily="2" charset="2"/>
              </a:rPr>
              <a:t>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25534450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E46C0A"/>
                </a:solidFill>
              </a:rPr>
              <a:t>Un po’ di link </a:t>
            </a:r>
            <a:r>
              <a:rPr lang="it-IT" dirty="0">
                <a:solidFill>
                  <a:srgbClr val="E46C0A"/>
                </a:solidFill>
                <a:sym typeface="Wingdings" pitchFamily="2" charset="2"/>
              </a:rPr>
              <a:t>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marL="36576" indent="0" algn="ctr">
              <a:buNone/>
            </a:pPr>
            <a:r>
              <a:rPr lang="it-IT" dirty="0"/>
              <a:t>Per approfondimenti</a:t>
            </a:r>
          </a:p>
          <a:p>
            <a:pPr marL="36576" indent="0" algn="ctr">
              <a:buNone/>
            </a:pPr>
            <a:r>
              <a:rPr lang="it-IT" dirty="0" smtClean="0">
                <a:hlinkClick r:id="rId2"/>
              </a:rPr>
              <a:t>www.aspitalia.com</a:t>
            </a:r>
            <a:r>
              <a:rPr lang="it-IT" dirty="0" smtClean="0"/>
              <a:t> </a:t>
            </a:r>
            <a:endParaRPr lang="it-IT" dirty="0"/>
          </a:p>
          <a:p>
            <a:pPr marL="36576" indent="0" algn="ctr">
              <a:buNone/>
            </a:pPr>
            <a:endParaRPr lang="it-IT" dirty="0"/>
          </a:p>
          <a:p>
            <a:pPr marL="36576" indent="0" algn="ctr">
              <a:buNone/>
            </a:pPr>
            <a:r>
              <a:rPr lang="it-IT" dirty="0"/>
              <a:t>Per supporto</a:t>
            </a:r>
          </a:p>
          <a:p>
            <a:pPr marL="36576" indent="0" algn="ctr">
              <a:buNone/>
            </a:pPr>
            <a:r>
              <a:rPr lang="it-IT" dirty="0">
                <a:hlinkClick r:id="rId3"/>
              </a:rPr>
              <a:t>http://forum.aspitalia.com</a:t>
            </a:r>
            <a:r>
              <a:rPr lang="it-IT" dirty="0"/>
              <a:t> </a:t>
            </a:r>
          </a:p>
          <a:p>
            <a:pPr marL="36576" indent="0" algn="ctr">
              <a:buNone/>
            </a:pPr>
            <a:endParaRPr lang="it-IT" dirty="0"/>
          </a:p>
          <a:p>
            <a:pPr marL="36576" indent="0" algn="ctr">
              <a:buNone/>
            </a:pPr>
            <a:r>
              <a:rPr lang="it-IT" dirty="0"/>
              <a:t>Contatti</a:t>
            </a:r>
          </a:p>
          <a:p>
            <a:pPr marL="36576" indent="0" algn="ctr">
              <a:buNone/>
            </a:pPr>
            <a:r>
              <a:rPr lang="it-IT" dirty="0">
                <a:hlinkClick r:id="rId4"/>
              </a:rPr>
              <a:t>novecento@aspitalia.com</a:t>
            </a:r>
            <a:r>
              <a:rPr lang="it-IT" dirty="0"/>
              <a:t> </a:t>
            </a:r>
          </a:p>
          <a:p>
            <a:pPr marL="36576" indent="0" algn="ctr">
              <a:buNone/>
            </a:pPr>
            <a:r>
              <a:rPr lang="it-IT" dirty="0">
                <a:hlinkClick r:id="rId5"/>
              </a:rPr>
              <a:t>nostromo@aspitalia.com</a:t>
            </a:r>
            <a:endParaRPr lang="it-IT" dirty="0"/>
          </a:p>
          <a:p>
            <a:pPr marL="36576" indent="0" algn="ctr">
              <a:buNone/>
            </a:pPr>
            <a:endParaRPr lang="it-IT" dirty="0"/>
          </a:p>
          <a:p>
            <a:pPr marL="36576" indent="0" algn="ctr">
              <a:buNone/>
            </a:pPr>
            <a:r>
              <a:rPr lang="it-IT" dirty="0"/>
              <a:t>Corsi on-site</a:t>
            </a:r>
          </a:p>
          <a:p>
            <a:pPr marL="36576" indent="0" algn="ctr">
              <a:buNone/>
            </a:pPr>
            <a:r>
              <a:rPr lang="it-IT" dirty="0">
                <a:hlinkClick r:id="rId6"/>
              </a:rPr>
              <a:t>http://corsi.aspitalia.com</a:t>
            </a:r>
            <a:r>
              <a:rPr lang="it-IT" dirty="0"/>
              <a:t> </a:t>
            </a:r>
          </a:p>
          <a:p>
            <a:pPr marL="36576" indent="0" algn="ctr">
              <a:buNone/>
            </a:pPr>
            <a:endParaRPr lang="it-IT" dirty="0"/>
          </a:p>
          <a:p>
            <a:pPr marL="36576" indent="0" algn="ctr">
              <a:buNone/>
            </a:pPr>
            <a:endParaRPr lang="it-IT" dirty="0"/>
          </a:p>
          <a:p>
            <a:pPr marL="36576" indent="0">
              <a:buNone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72908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792162"/>
          </a:xfrm>
        </p:spPr>
        <p:txBody>
          <a:bodyPr/>
          <a:lstStyle/>
          <a:p>
            <a:r>
              <a:rPr lang="it-IT" dirty="0">
                <a:solidFill>
                  <a:srgbClr val="E46C0A"/>
                </a:solidFill>
              </a:rPr>
              <a:t>Chi</a:t>
            </a:r>
            <a:r>
              <a:rPr lang="it-IT" dirty="0" smtClean="0"/>
              <a:t> </a:t>
            </a:r>
            <a:r>
              <a:rPr lang="it-IT" dirty="0">
                <a:solidFill>
                  <a:srgbClr val="E46C0A"/>
                </a:solidFill>
              </a:rPr>
              <a:t>siamo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smtClean="0"/>
              <a:t>CONTENT MANAGER DI </a:t>
            </a:r>
            <a:r>
              <a:rPr lang="it-IT" dirty="0" smtClean="0">
                <a:solidFill>
                  <a:srgbClr val="FFC000"/>
                </a:solidFill>
              </a:rPr>
              <a:t>SILVERLIGHTITALIA</a:t>
            </a:r>
            <a:r>
              <a:rPr lang="it-IT" dirty="0" smtClean="0"/>
              <a:t> E </a:t>
            </a:r>
            <a:r>
              <a:rPr lang="it-IT" dirty="0" smtClean="0">
                <a:solidFill>
                  <a:srgbClr val="FFC000"/>
                </a:solidFill>
              </a:rPr>
              <a:t>WINPHONEITALIA</a:t>
            </a:r>
          </a:p>
          <a:p>
            <a:pPr lvl="1"/>
            <a:r>
              <a:rPr lang="it-IT" dirty="0" smtClean="0"/>
              <a:t>ARTICOLI, SCRIPT, NEWS, BLOG, FORUM</a:t>
            </a:r>
          </a:p>
          <a:p>
            <a:pPr lvl="1"/>
            <a:endParaRPr lang="it-IT" dirty="0" smtClean="0"/>
          </a:p>
          <a:p>
            <a:r>
              <a:rPr lang="it-IT" dirty="0" smtClean="0"/>
              <a:t>SVILUPPATORI .NET</a:t>
            </a:r>
          </a:p>
          <a:p>
            <a:pPr lvl="1"/>
            <a:r>
              <a:rPr lang="it-IT" dirty="0" smtClean="0"/>
              <a:t>APPLICAZIONI WEB, MOBILE, DESKTOP ED ENTERPRISE</a:t>
            </a:r>
          </a:p>
          <a:p>
            <a:pPr lvl="1"/>
            <a:endParaRPr lang="it-IT" dirty="0" smtClean="0"/>
          </a:p>
          <a:p>
            <a:r>
              <a:rPr lang="it-IT" dirty="0" smtClean="0"/>
              <a:t>INTERACTIVE DESIGNER</a:t>
            </a:r>
          </a:p>
          <a:p>
            <a:pPr lvl="1"/>
            <a:r>
              <a:rPr lang="it-IT" dirty="0" smtClean="0"/>
              <a:t>STUDIO E REALIZZAZIONE DELLA GRAFICA E DELLE INTERFACCE UTENTE</a:t>
            </a:r>
          </a:p>
          <a:p>
            <a:pPr lvl="1"/>
            <a:endParaRPr lang="it-IT" dirty="0" smtClean="0"/>
          </a:p>
          <a:p>
            <a:r>
              <a:rPr lang="it-IT" sz="4500" dirty="0" smtClean="0">
                <a:solidFill>
                  <a:srgbClr val="FFC000"/>
                </a:solidFill>
              </a:rPr>
              <a:t>5DLabs.it</a:t>
            </a:r>
          </a:p>
          <a:p>
            <a:pPr lvl="1"/>
            <a:r>
              <a:rPr lang="it-IT" dirty="0" smtClean="0"/>
              <a:t>FORMAZIONE, TRAINING, MENTORING, PROGETTAZIONE E SVILUPPO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911027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27038"/>
            <a:ext cx="8686800" cy="792162"/>
          </a:xfrm>
        </p:spPr>
        <p:txBody>
          <a:bodyPr/>
          <a:lstStyle/>
          <a:p>
            <a:r>
              <a:rPr lang="it-IT" dirty="0">
                <a:solidFill>
                  <a:srgbClr val="E46C0A"/>
                </a:solidFill>
              </a:rPr>
              <a:t>Sponsor</a:t>
            </a:r>
          </a:p>
        </p:txBody>
      </p:sp>
      <p:sp>
        <p:nvSpPr>
          <p:cNvPr id="3" name="Rectangle 2"/>
          <p:cNvSpPr/>
          <p:nvPr/>
        </p:nvSpPr>
        <p:spPr>
          <a:xfrm>
            <a:off x="3429000" y="1457417"/>
            <a:ext cx="2587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it-IT" sz="2400" dirty="0" smtClean="0">
                <a:solidFill>
                  <a:srgbClr val="FFC000"/>
                </a:solidFill>
                <a:effectLst>
                  <a:outerShdw blurRad="266700" dist="50800" dir="5400000" algn="ctr" rotWithShape="0">
                    <a:prstClr val="white">
                      <a:lumMod val="95000"/>
                      <a:alpha val="27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Sponsor Platinum</a:t>
            </a:r>
            <a:endParaRPr lang="it-IT" sz="2400" dirty="0">
              <a:solidFill>
                <a:srgbClr val="FFC000"/>
              </a:solidFill>
              <a:effectLst>
                <a:outerShdw blurRad="266700" dist="50800" dir="5400000" algn="ctr" rotWithShape="0">
                  <a:prstClr val="white">
                    <a:lumMod val="95000"/>
                    <a:alpha val="27000"/>
                  </a:prst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2475610"/>
            <a:ext cx="2438400" cy="8771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28" y="2621784"/>
            <a:ext cx="2842072" cy="4634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475610"/>
            <a:ext cx="2524125" cy="685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77263" y="3962400"/>
            <a:ext cx="2037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it-IT" sz="2400" dirty="0" smtClean="0">
                <a:solidFill>
                  <a:srgbClr val="FFC000"/>
                </a:solidFill>
                <a:effectLst>
                  <a:outerShdw blurRad="266700" dist="50800" dir="5400000" algn="ctr" rotWithShape="0">
                    <a:prstClr val="white">
                      <a:lumMod val="95000"/>
                      <a:alpha val="27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Sponsor Gold</a:t>
            </a:r>
            <a:endParaRPr lang="it-IT" sz="2400" dirty="0">
              <a:solidFill>
                <a:srgbClr val="FFC000"/>
              </a:solidFill>
              <a:effectLst>
                <a:outerShdw blurRad="266700" dist="50800" dir="5400000" algn="ctr" rotWithShape="0">
                  <a:prstClr val="white">
                    <a:lumMod val="95000"/>
                    <a:alpha val="27000"/>
                  </a:prst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5102144"/>
            <a:ext cx="2886075" cy="4604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04486"/>
            <a:ext cx="2590800" cy="65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45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 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577126"/>
            <a:ext cx="1455964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  <p:pic>
        <p:nvPicPr>
          <p:cNvPr id="15" name="Picture 14" descr=" 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572209"/>
            <a:ext cx="1428750" cy="200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  <p:pic>
        <p:nvPicPr>
          <p:cNvPr id="2050" name="Picture 2" descr="La copertina del libro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86958"/>
            <a:ext cx="1428750" cy="2038350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a copertina del libro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34545"/>
            <a:ext cx="1455964" cy="2038349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a copertina del libr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85" y="2068462"/>
            <a:ext cx="1428750" cy="2019301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a copertina del libro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65883"/>
            <a:ext cx="1420054" cy="2007011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 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86200" y="2068462"/>
            <a:ext cx="1421376" cy="202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913660" y="4572000"/>
            <a:ext cx="7467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  <a:effectLst>
                  <a:outerShdw blurRad="571500" dist="50800" dir="5400000" algn="ctr" rotWithShape="0">
                    <a:schemeClr val="bg1">
                      <a:lumMod val="95000"/>
                      <a:alpha val="50000"/>
                    </a:schemeClr>
                  </a:outerShdw>
                </a:effectLst>
              </a:rPr>
              <a:t>I NOSTRI LIBRI SU .NET FRAMEWORK 4.0, WINDOWS PHONE, HTML 5</a:t>
            </a:r>
          </a:p>
          <a:p>
            <a:endParaRPr lang="it-IT" sz="2800" dirty="0" smtClean="0">
              <a:solidFill>
                <a:schemeClr val="bg1"/>
              </a:solidFill>
              <a:effectLst>
                <a:outerShdw blurRad="571500" dist="50800" dir="5400000" algn="ctr" rotWithShape="0">
                  <a:schemeClr val="bg1">
                    <a:lumMod val="95000"/>
                    <a:alpha val="50000"/>
                  </a:schemeClr>
                </a:outerShdw>
              </a:effectLst>
            </a:endParaRPr>
          </a:p>
          <a:p>
            <a:r>
              <a:rPr lang="it-IT" sz="2800" dirty="0" smtClean="0">
                <a:solidFill>
                  <a:schemeClr val="bg1"/>
                </a:solidFill>
                <a:effectLst>
                  <a:outerShdw blurRad="571500" dist="50800" dir="5400000" algn="ctr" rotWithShape="0">
                    <a:schemeClr val="bg1">
                      <a:lumMod val="95000"/>
                      <a:alpha val="50000"/>
                    </a:schemeClr>
                  </a:outerShdw>
                </a:effectLst>
              </a:rPr>
              <a:t>INFO SU </a:t>
            </a:r>
            <a:r>
              <a:rPr lang="it-IT" sz="2800" dirty="0" smtClean="0">
                <a:solidFill>
                  <a:schemeClr val="bg1"/>
                </a:solidFill>
                <a:hlinkClick r:id="rId16"/>
              </a:rPr>
              <a:t>HTTP://BOOKS.ASPITALIA.COM/</a:t>
            </a:r>
            <a:r>
              <a:rPr lang="it-IT" sz="2800" dirty="0" smtClean="0">
                <a:solidFill>
                  <a:schemeClr val="bg1"/>
                </a:solidFill>
              </a:rPr>
              <a:t>  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80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 smtClean="0">
                <a:solidFill>
                  <a:srgbClr val="E46C0A"/>
                </a:solidFill>
              </a:rPr>
              <a:t>Grafico VS Developer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it-IT" sz="3200" dirty="0" smtClean="0"/>
              <a:t> Il </a:t>
            </a:r>
            <a:r>
              <a:rPr lang="it-IT" sz="3200" dirty="0" err="1" smtClean="0"/>
              <a:t>developer</a:t>
            </a:r>
            <a:r>
              <a:rPr lang="it-IT" sz="3200" dirty="0" smtClean="0"/>
              <a:t> è spesso allergico a Photoshop e affini</a:t>
            </a:r>
          </a:p>
          <a:p>
            <a:pPr lvl="1">
              <a:buFont typeface="Arial" pitchFamily="34" charset="0"/>
              <a:buChar char="•"/>
            </a:pPr>
            <a:r>
              <a:rPr lang="it-IT" sz="3200" dirty="0" smtClean="0"/>
              <a:t> Il grafico, quando sente parlare di architettura, pensa a Renzo Piano</a:t>
            </a:r>
          </a:p>
          <a:p>
            <a:pPr lvl="1">
              <a:buFont typeface="Arial" pitchFamily="34" charset="0"/>
              <a:buChar char="•"/>
            </a:pPr>
            <a:r>
              <a:rPr lang="it-IT" sz="3200" dirty="0" smtClean="0"/>
              <a:t> Il </a:t>
            </a:r>
            <a:r>
              <a:rPr lang="it-IT" sz="3200" dirty="0" err="1" smtClean="0"/>
              <a:t>developer</a:t>
            </a:r>
            <a:r>
              <a:rPr lang="it-IT" sz="3200" dirty="0" smtClean="0"/>
              <a:t> riesce a mettere assieme colori come nessuno riesce nemmeno a immaginare</a:t>
            </a:r>
          </a:p>
          <a:p>
            <a:pPr lvl="1">
              <a:buFont typeface="Arial" pitchFamily="34" charset="0"/>
              <a:buChar char="•"/>
            </a:pPr>
            <a:r>
              <a:rPr lang="it-IT" sz="3200" dirty="0" smtClean="0"/>
              <a:t> Il grafico riesce a smontare inconsapevolmente tutto</a:t>
            </a:r>
          </a:p>
          <a:p>
            <a:endParaRPr lang="en-US" sz="2800" dirty="0"/>
          </a:p>
          <a:p>
            <a:endParaRPr lang="it-IT" sz="2800" dirty="0" smtClean="0"/>
          </a:p>
          <a:p>
            <a:endParaRPr lang="it-IT" sz="2800" dirty="0" smtClean="0"/>
          </a:p>
          <a:p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2784091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 smtClean="0">
                <a:solidFill>
                  <a:srgbClr val="E46C0A"/>
                </a:solidFill>
              </a:rPr>
              <a:t>I </a:t>
            </a:r>
            <a:r>
              <a:rPr lang="it-IT" dirty="0" err="1" smtClean="0">
                <a:solidFill>
                  <a:srgbClr val="E46C0A"/>
                </a:solidFill>
              </a:rPr>
              <a:t>tool</a:t>
            </a:r>
            <a:r>
              <a:rPr lang="it-IT" dirty="0" smtClean="0">
                <a:solidFill>
                  <a:srgbClr val="E46C0A"/>
                </a:solidFill>
              </a:rPr>
              <a:t> del Developer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it-IT" dirty="0" smtClean="0"/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Visual Studio</a:t>
            </a:r>
          </a:p>
          <a:p>
            <a:pPr lvl="1">
              <a:buFont typeface="Arial" pitchFamily="34" charset="0"/>
              <a:buChar char="•"/>
            </a:pPr>
            <a:r>
              <a:rPr lang="it-IT" dirty="0"/>
              <a:t> </a:t>
            </a:r>
            <a:r>
              <a:rPr lang="it-IT" dirty="0" smtClean="0"/>
              <a:t>Visual Studio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Tanti plug-in di Visual Studio</a:t>
            </a:r>
          </a:p>
          <a:p>
            <a:endParaRPr lang="en-US" dirty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494383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 smtClean="0">
                <a:solidFill>
                  <a:srgbClr val="E46C0A"/>
                </a:solidFill>
              </a:rPr>
              <a:t>I </a:t>
            </a:r>
            <a:r>
              <a:rPr lang="it-IT" dirty="0" err="1" smtClean="0">
                <a:solidFill>
                  <a:srgbClr val="E46C0A"/>
                </a:solidFill>
              </a:rPr>
              <a:t>tool</a:t>
            </a:r>
            <a:r>
              <a:rPr lang="it-IT" dirty="0" smtClean="0">
                <a:solidFill>
                  <a:srgbClr val="E46C0A"/>
                </a:solidFill>
              </a:rPr>
              <a:t> del Grafico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it-IT" dirty="0" smtClean="0"/>
          </a:p>
          <a:p>
            <a:pPr lvl="1">
              <a:buFont typeface="Arial" pitchFamily="34" charset="0"/>
              <a:buChar char="•"/>
            </a:pPr>
            <a:r>
              <a:rPr lang="it-IT" dirty="0"/>
              <a:t> Photoshop</a:t>
            </a:r>
          </a:p>
          <a:p>
            <a:pPr lvl="1">
              <a:buFont typeface="Arial" pitchFamily="34" charset="0"/>
              <a:buChar char="•"/>
            </a:pPr>
            <a:r>
              <a:rPr lang="it-IT" dirty="0"/>
              <a:t> Illustrator</a:t>
            </a:r>
          </a:p>
          <a:p>
            <a:pPr lvl="1">
              <a:buFont typeface="Arial" pitchFamily="34" charset="0"/>
              <a:buChar char="•"/>
            </a:pPr>
            <a:r>
              <a:rPr lang="it-IT" dirty="0"/>
              <a:t> </a:t>
            </a:r>
            <a:r>
              <a:rPr lang="it-IT" dirty="0" err="1"/>
              <a:t>Fireworks</a:t>
            </a:r>
            <a:endParaRPr lang="it-IT" dirty="0"/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Vari ed esotici programmi</a:t>
            </a:r>
          </a:p>
          <a:p>
            <a:endParaRPr lang="en-US" dirty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218225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 err="1" smtClean="0">
                <a:solidFill>
                  <a:srgbClr val="E46C0A"/>
                </a:solidFill>
              </a:rPr>
              <a:t>Expression</a:t>
            </a:r>
            <a:r>
              <a:rPr lang="it-IT" dirty="0" smtClean="0">
                <a:solidFill>
                  <a:srgbClr val="E46C0A"/>
                </a:solidFill>
              </a:rPr>
              <a:t> </a:t>
            </a:r>
            <a:r>
              <a:rPr lang="it-IT" dirty="0" err="1" smtClean="0">
                <a:solidFill>
                  <a:srgbClr val="E46C0A"/>
                </a:solidFill>
              </a:rPr>
              <a:t>Blend</a:t>
            </a:r>
            <a:endParaRPr lang="it-IT" dirty="0">
              <a:solidFill>
                <a:srgbClr val="E46C0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dirty="0" smtClean="0"/>
          </a:p>
          <a:p>
            <a:r>
              <a:rPr lang="it-IT" dirty="0" smtClean="0"/>
              <a:t>Editor visuale Silverlight/WP7/WPF</a:t>
            </a:r>
          </a:p>
          <a:p>
            <a:r>
              <a:rPr lang="it-IT" dirty="0" smtClean="0"/>
              <a:t> Modellazione grafica</a:t>
            </a:r>
          </a:p>
          <a:p>
            <a:r>
              <a:rPr lang="it-IT" dirty="0" smtClean="0"/>
              <a:t> Risultato/errori in tempo reale</a:t>
            </a:r>
          </a:p>
          <a:p>
            <a:r>
              <a:rPr lang="it-IT" dirty="0" smtClean="0"/>
              <a:t> User </a:t>
            </a:r>
            <a:r>
              <a:rPr lang="it-IT" dirty="0" err="1" smtClean="0"/>
              <a:t>eXperience</a:t>
            </a:r>
            <a:endParaRPr lang="en-US" dirty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587791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3238"/>
            <a:ext cx="8229600" cy="792162"/>
          </a:xfrm>
        </p:spPr>
        <p:txBody>
          <a:bodyPr/>
          <a:lstStyle/>
          <a:p>
            <a:r>
              <a:rPr lang="it-IT" dirty="0">
                <a:solidFill>
                  <a:srgbClr val="E46C0A"/>
                </a:solidFill>
              </a:rPr>
              <a:t>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dirty="0" smtClean="0"/>
              <a:t>Progettazione </a:t>
            </a:r>
            <a:r>
              <a:rPr lang="it-IT" dirty="0"/>
              <a:t>grafica </a:t>
            </a:r>
            <a:r>
              <a:rPr lang="it-IT" dirty="0" smtClean="0"/>
              <a:t>vettoriale</a:t>
            </a:r>
            <a:endParaRPr lang="it-IT" dirty="0"/>
          </a:p>
          <a:p>
            <a:r>
              <a:rPr lang="en-US" dirty="0" err="1" smtClean="0"/>
              <a:t>Gestione</a:t>
            </a:r>
            <a:r>
              <a:rPr lang="en-US" dirty="0" smtClean="0"/>
              <a:t> </a:t>
            </a:r>
            <a:r>
              <a:rPr lang="en-US" dirty="0"/>
              <a:t>del </a:t>
            </a:r>
            <a:r>
              <a:rPr lang="en-US" dirty="0" smtClean="0"/>
              <a:t>layout</a:t>
            </a:r>
          </a:p>
          <a:p>
            <a:r>
              <a:rPr lang="en-US" dirty="0"/>
              <a:t>Import da Photoshop/Illustrator</a:t>
            </a:r>
          </a:p>
          <a:p>
            <a:endParaRPr lang="en-US" dirty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926996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tNet Black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</TotalTime>
  <Words>298</Words>
  <Application>Microsoft Office PowerPoint</Application>
  <PresentationFormat>On-screen Show (4:3)</PresentationFormat>
  <Paragraphs>116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DotNet Black Theme</vt:lpstr>
      <vt:lpstr>Expression Blend tra Dev vs Des</vt:lpstr>
      <vt:lpstr>Chi siamo</vt:lpstr>
      <vt:lpstr>Sponsor</vt:lpstr>
      <vt:lpstr>PowerPoint Presentation</vt:lpstr>
      <vt:lpstr>Grafico VS Developer</vt:lpstr>
      <vt:lpstr>I tool del Developer</vt:lpstr>
      <vt:lpstr>I tool del Grafico</vt:lpstr>
      <vt:lpstr>Expression Blend</vt:lpstr>
      <vt:lpstr>Design</vt:lpstr>
      <vt:lpstr>Interattività</vt:lpstr>
      <vt:lpstr>Integrazione</vt:lpstr>
      <vt:lpstr>Behavior</vt:lpstr>
      <vt:lpstr>DataContex in Design mode</vt:lpstr>
      <vt:lpstr>Grafico =&gt; Interactive Designer</vt:lpstr>
      <vt:lpstr>Attenzione!</vt:lpstr>
      <vt:lpstr>Risorse in rete</vt:lpstr>
      <vt:lpstr>Un po’ di link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Daevil</dc:creator>
  <cp:lastModifiedBy>novecento</cp:lastModifiedBy>
  <cp:revision>168</cp:revision>
  <dcterms:created xsi:type="dcterms:W3CDTF">2006-08-16T00:00:00Z</dcterms:created>
  <dcterms:modified xsi:type="dcterms:W3CDTF">2011-03-25T08:53:56Z</dcterms:modified>
</cp:coreProperties>
</file>