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21"/>
  </p:notesMasterIdLst>
  <p:handoutMasterIdLst>
    <p:handoutMasterId r:id="rId22"/>
  </p:handoutMasterIdLst>
  <p:sldIdLst>
    <p:sldId id="285" r:id="rId2"/>
    <p:sldId id="286" r:id="rId3"/>
    <p:sldId id="288" r:id="rId4"/>
    <p:sldId id="331" r:id="rId5"/>
    <p:sldId id="332" r:id="rId6"/>
    <p:sldId id="333" r:id="rId7"/>
    <p:sldId id="334" r:id="rId8"/>
    <p:sldId id="335" r:id="rId9"/>
    <p:sldId id="336" r:id="rId10"/>
    <p:sldId id="341" r:id="rId11"/>
    <p:sldId id="337" r:id="rId12"/>
    <p:sldId id="338" r:id="rId13"/>
    <p:sldId id="340" r:id="rId14"/>
    <p:sldId id="342" r:id="rId15"/>
    <p:sldId id="339" r:id="rId16"/>
    <p:sldId id="321" r:id="rId17"/>
    <p:sldId id="292" r:id="rId18"/>
    <p:sldId id="330" r:id="rId19"/>
    <p:sldId id="29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5F0A"/>
    <a:srgbClr val="FF6600"/>
    <a:srgbClr val="FF0066"/>
    <a:srgbClr val="E46C0A"/>
    <a:srgbClr val="BFBFBF"/>
    <a:srgbClr val="6832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1616" autoAdjust="0"/>
  </p:normalViewPr>
  <p:slideViewPr>
    <p:cSldViewPr>
      <p:cViewPr>
        <p:scale>
          <a:sx n="88" d="100"/>
          <a:sy n="88" d="100"/>
        </p:scale>
        <p:origin x="-1138" y="1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E472D6-0986-46FE-A110-440C1444861D}" type="datetimeFigureOut">
              <a:rPr lang="it-IT" smtClean="0"/>
              <a:t>25/03/2011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C0DE7-6A5D-45A3-9B2B-958DFA9FBF63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9423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C5A05-1768-4E3D-8DD2-6133F407633D}" type="datetimeFigureOut">
              <a:rPr lang="en-US" smtClean="0"/>
              <a:pPr/>
              <a:t>3/25/2011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71776-D035-47EA-8C2B-F6FE652B2D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65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ani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438400"/>
            <a:ext cx="8153400" cy="7921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it-IT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3810000"/>
            <a:ext cx="3657600" cy="53340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C000"/>
                </a:solidFill>
              </a:defRPr>
            </a:lvl1pPr>
          </a:lstStyle>
          <a:p>
            <a:pPr lvl="0"/>
            <a:r>
              <a:rPr lang="it-IT" dirty="0" smtClean="0"/>
              <a:t>Name</a:t>
            </a:r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419600"/>
            <a:ext cx="3657600" cy="53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 smtClean="0"/>
              <a:t>Title</a:t>
            </a:r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5029200"/>
            <a:ext cx="3657600" cy="53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 smtClean="0"/>
              <a:t>Company</a:t>
            </a:r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5638800"/>
            <a:ext cx="3657600" cy="53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 smtClean="0"/>
              <a:t>Blog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1065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_no_decora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921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394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739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050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940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9216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60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t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438400" y="2514600"/>
            <a:ext cx="7467600" cy="1470025"/>
          </a:xfrm>
          <a:prstGeom prst="rect">
            <a:avLst/>
          </a:prstGeom>
          <a:effectLst>
            <a:outerShdw blurRad="254000" dist="50800" dir="5400000" algn="ctr" rotWithShape="0">
              <a:schemeClr val="bg1">
                <a:alpha val="50000"/>
              </a:schemeClr>
            </a:outerShdw>
          </a:effectLst>
        </p:spPr>
        <p:txBody>
          <a:bodyPr/>
          <a:lstStyle>
            <a:lvl1pPr algn="l">
              <a:defRPr>
                <a:solidFill>
                  <a:schemeClr val="bg1">
                    <a:lumMod val="95000"/>
                  </a:schemeClr>
                </a:solidFill>
                <a:effectLst>
                  <a:outerShdw blurRad="635000" dist="50800" dir="2700000" algn="tl">
                    <a:schemeClr val="accent1">
                      <a:lumMod val="40000"/>
                      <a:lumOff val="60000"/>
                      <a:alpha val="50000"/>
                    </a:scheme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438400" y="41910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75000"/>
                  </a:schemeClr>
                </a:solidFill>
                <a:effectLst>
                  <a:outerShdw blurRad="368300" dir="5400000" algn="ctr" rotWithShape="0">
                    <a:schemeClr val="accent1">
                      <a:lumMod val="20000"/>
                      <a:lumOff val="80000"/>
                      <a:alpha val="39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819400" y="2514600"/>
            <a:ext cx="6324600" cy="1470025"/>
          </a:xfrm>
          <a:prstGeom prst="rect">
            <a:avLst/>
          </a:prstGeom>
          <a:effectLst>
            <a:outerShdw blurRad="254000" dist="50800" dir="5400000" algn="ctr" rotWithShape="0">
              <a:schemeClr val="bg1">
                <a:alpha val="50000"/>
              </a:schemeClr>
            </a:outerShdw>
          </a:effectLst>
        </p:spPr>
        <p:txBody>
          <a:bodyPr/>
          <a:lstStyle>
            <a:lvl1pPr algn="l">
              <a:defRPr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0" dist="50800" dir="2700000" algn="tl">
                    <a:schemeClr val="accent1">
                      <a:lumMod val="40000"/>
                      <a:lumOff val="60000"/>
                      <a:alpha val="50000"/>
                    </a:scheme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819400" y="4191000"/>
            <a:ext cx="6324599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75000"/>
                  </a:schemeClr>
                </a:solidFill>
                <a:effectLst>
                  <a:outerShdw blurRad="368300" dir="5400000" algn="ctr" rotWithShape="0">
                    <a:schemeClr val="accent1">
                      <a:lumMod val="20000"/>
                      <a:lumOff val="80000"/>
                      <a:alpha val="39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804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9438"/>
            <a:ext cx="8229600" cy="7921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799" y="4191000"/>
            <a:ext cx="6553201" cy="144780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799" y="2667000"/>
            <a:ext cx="6553201" cy="1500187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799" y="4191000"/>
            <a:ext cx="6553201" cy="144780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799" y="2667000"/>
            <a:ext cx="6553201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446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032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149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1600"/>
            <a:ext cx="4041775" cy="8032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149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9438"/>
            <a:ext cx="8686800" cy="7921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it-IT" dirty="0"/>
          </a:p>
        </p:txBody>
      </p:sp>
      <p:pic>
        <p:nvPicPr>
          <p:cNvPr id="4" name="Picture 2" descr="C:\Users\Daniele\Desktop\una riga(1).pn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2" r:id="rId13"/>
    <p:sldLayoutId id="2147483676" r:id="rId14"/>
    <p:sldLayoutId id="2147483701" r:id="rId1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30200" dist="50800" dir="5400000" algn="ctr" rotWithShape="0">
              <a:schemeClr val="bg1">
                <a:lumMod val="95000"/>
                <a:alpha val="59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bg1"/>
          </a:solidFill>
          <a:effectLst>
            <a:outerShdw blurRad="266700" dist="50800" dir="5400000" algn="ctr" rotWithShape="0">
              <a:schemeClr val="bg1">
                <a:lumMod val="95000"/>
                <a:alpha val="27000"/>
              </a:schemeClr>
            </a:outerShdw>
          </a:effectLst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bg1"/>
          </a:solidFill>
          <a:effectLst>
            <a:outerShdw blurRad="266700" dist="50800" dir="5400000" algn="ctr" rotWithShape="0">
              <a:schemeClr val="bg1">
                <a:lumMod val="95000"/>
                <a:alpha val="27000"/>
              </a:schemeClr>
            </a:outerShdw>
          </a:effectLst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effectLst>
            <a:outerShdw blurRad="266700" dist="50800" dir="5400000" algn="ctr" rotWithShape="0">
              <a:schemeClr val="bg1">
                <a:lumMod val="95000"/>
                <a:alpha val="27000"/>
              </a:schemeClr>
            </a:outerShdw>
          </a:effectLst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effectLst>
            <a:outerShdw blurRad="266700" dist="50800" dir="5400000" algn="ctr" rotWithShape="0">
              <a:schemeClr val="bg1">
                <a:lumMod val="95000"/>
                <a:alpha val="27000"/>
              </a:schemeClr>
            </a:outerShdw>
          </a:effectLst>
          <a:latin typeface="Segoe UI" pitchFamily="34" charset="0"/>
          <a:ea typeface="Segoe UI" pitchFamily="34" charset="0"/>
          <a:cs typeface="Segoe UI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bg1"/>
          </a:solidFill>
          <a:effectLst>
            <a:outerShdw blurRad="266700" dist="50800" dir="5400000" algn="ctr" rotWithShape="0">
              <a:schemeClr val="bg1">
                <a:lumMod val="95000"/>
                <a:alpha val="27000"/>
              </a:schemeClr>
            </a:outerShdw>
          </a:effectLst>
          <a:latin typeface="Segoe UI" pitchFamily="34" charset="0"/>
          <a:ea typeface="Segoe UI" pitchFamily="34" charset="0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hyperlink" Target="http://blogs.aspitalia.com/daniele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evicesolutions.net/Products/TopaziMX25DevelopmentKit.aspx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hyperlink" Target="http://www.digi.com/products/morephotos.jsp?pfid=36&amp;lid=EN" TargetMode="Externa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books.aspitalia.com/Windows-Phone/" TargetMode="External"/><Relationship Id="rId13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12" Type="http://schemas.openxmlformats.org/officeDocument/2006/relationships/hyperlink" Target="http://books.aspitalia.com/Entity-Framework/" TargetMode="External"/><Relationship Id="rId2" Type="http://schemas.openxmlformats.org/officeDocument/2006/relationships/hyperlink" Target="http://books.aspitalia.com/CSharp-4/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books.aspitalia.com/HTML5/" TargetMode="External"/><Relationship Id="rId11" Type="http://schemas.openxmlformats.org/officeDocument/2006/relationships/image" Target="../media/image36.jpeg"/><Relationship Id="rId5" Type="http://schemas.openxmlformats.org/officeDocument/2006/relationships/image" Target="../media/image33.jpeg"/><Relationship Id="rId15" Type="http://schemas.openxmlformats.org/officeDocument/2006/relationships/image" Target="../media/image38.jpeg"/><Relationship Id="rId10" Type="http://schemas.openxmlformats.org/officeDocument/2006/relationships/hyperlink" Target="http://books.aspitalia.com/ASP.NET-4.0-in-practice/" TargetMode="External"/><Relationship Id="rId4" Type="http://schemas.openxmlformats.org/officeDocument/2006/relationships/hyperlink" Target="http://books.aspitalia.com/ASP.NET-4.0/" TargetMode="External"/><Relationship Id="rId9" Type="http://schemas.openxmlformats.org/officeDocument/2006/relationships/image" Target="../media/image35.jpeg"/><Relationship Id="rId14" Type="http://schemas.openxmlformats.org/officeDocument/2006/relationships/hyperlink" Target="http://books.aspitalia.com/VisualBasic-2010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pitalia.com/" TargetMode="External"/><Relationship Id="rId2" Type="http://schemas.openxmlformats.org/officeDocument/2006/relationships/hyperlink" Target="http://blogs.aspitalia.com/daniele/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bochicchio.com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2438400"/>
            <a:ext cx="6781800" cy="792162"/>
          </a:xfrm>
        </p:spPr>
        <p:txBody>
          <a:bodyPr>
            <a:normAutofit fontScale="90000"/>
          </a:bodyPr>
          <a:lstStyle/>
          <a:p>
            <a:pPr algn="l"/>
            <a:r>
              <a:rPr lang="it-IT" dirty="0"/>
              <a:t>.NET </a:t>
            </a:r>
            <a:r>
              <a:rPr lang="it-IT" dirty="0" err="1"/>
              <a:t>Microframework</a:t>
            </a:r>
            <a:r>
              <a:rPr lang="it-IT" dirty="0"/>
              <a:t> in home </a:t>
            </a:r>
            <a:r>
              <a:rPr lang="it-IT" dirty="0" err="1"/>
              <a:t>automation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t-IT" dirty="0" smtClean="0"/>
              <a:t>Daniele Bochicchio</a:t>
            </a:r>
            <a:endParaRPr lang="it-IT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09600" y="4419600"/>
            <a:ext cx="3657600" cy="533400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Software Architect @ 5DLabs.it</a:t>
            </a:r>
          </a:p>
          <a:p>
            <a:r>
              <a:rPr lang="it-IT" dirty="0" smtClean="0"/>
              <a:t>Network Manager @ASPItalia.com</a:t>
            </a:r>
            <a:endParaRPr lang="it-IT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609600" y="5029200"/>
            <a:ext cx="4191000" cy="533400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>
                <a:hlinkClick r:id="rId2"/>
              </a:rPr>
              <a:t>http://blogs.aspitalia.com/daniele/</a:t>
            </a:r>
            <a:endParaRPr lang="it-IT" dirty="0" smtClean="0"/>
          </a:p>
          <a:p>
            <a:r>
              <a:rPr lang="it-IT" dirty="0" smtClean="0">
                <a:hlinkClick r:id="rId3"/>
              </a:rPr>
              <a:t>daniele@aspitalia.com</a:t>
            </a:r>
            <a:r>
              <a:rPr lang="it-IT" dirty="0" smtClean="0"/>
              <a:t> | @</a:t>
            </a:r>
            <a:r>
              <a:rPr lang="it-IT" dirty="0" err="1" smtClean="0"/>
              <a:t>dbochicchio</a:t>
            </a:r>
            <a:endParaRPr lang="it-IT" dirty="0"/>
          </a:p>
        </p:txBody>
      </p:sp>
      <p:pic>
        <p:nvPicPr>
          <p:cNvPr id="9" name="Picture 2" descr="C:\Users\Daniele\Desktop\5dM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2667000"/>
            <a:ext cx="1522200" cy="121203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</p:pic>
      <p:pic>
        <p:nvPicPr>
          <p:cNvPr id="1026" name="Picture 2" descr="C:\Users\Daniele\Desktop\una riga(1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83932"/>
            <a:ext cx="9144000" cy="51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953000" y="3810000"/>
            <a:ext cx="3657600" cy="533400"/>
          </a:xfrm>
        </p:spPr>
        <p:txBody>
          <a:bodyPr/>
          <a:lstStyle/>
          <a:p>
            <a:r>
              <a:rPr lang="it-IT" dirty="0" smtClean="0"/>
              <a:t>Cristian Civera</a:t>
            </a:r>
            <a:endParaRPr lang="it-IT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953000" y="4419600"/>
            <a:ext cx="3657600" cy="533400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Software Architect @ 5DLabs.it</a:t>
            </a:r>
          </a:p>
          <a:p>
            <a:r>
              <a:rPr lang="it-IT" dirty="0" smtClean="0"/>
              <a:t>Content Manager @WinFXItalia.com</a:t>
            </a:r>
            <a:endParaRPr lang="it-IT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953000" y="5029200"/>
            <a:ext cx="4191000" cy="533400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>
                <a:hlinkClick r:id="rId2"/>
              </a:rPr>
              <a:t>http://blogs.aspitalia.com/ricciolo/</a:t>
            </a:r>
            <a:endParaRPr lang="it-IT" dirty="0" smtClean="0"/>
          </a:p>
          <a:p>
            <a:r>
              <a:rPr lang="it-IT" dirty="0" smtClean="0">
                <a:hlinkClick r:id="rId3"/>
              </a:rPr>
              <a:t>cristian@aspitalia.com</a:t>
            </a:r>
            <a:r>
              <a:rPr lang="it-IT" dirty="0" smtClean="0"/>
              <a:t> | @</a:t>
            </a:r>
            <a:r>
              <a:rPr lang="it-IT" dirty="0" err="1" smtClean="0"/>
              <a:t>cristiancivera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810963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Sul mercato</a:t>
            </a:r>
            <a:endParaRPr lang="it-IT" dirty="0"/>
          </a:p>
        </p:txBody>
      </p:sp>
      <p:pic>
        <p:nvPicPr>
          <p:cNvPr id="1026" name="Picture 2" descr="http://www.netduino.com/images/netduinoplus/specs/inputandoutpu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038600"/>
            <a:ext cx="2409825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PAZKI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05645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roduct Imag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894" y="1381845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817500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 iniziare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MicroFramework</a:t>
            </a:r>
            <a:r>
              <a:rPr lang="it-IT" dirty="0"/>
              <a:t> </a:t>
            </a:r>
            <a:r>
              <a:rPr lang="it-IT" dirty="0" smtClean="0"/>
              <a:t>4.x</a:t>
            </a:r>
            <a:endParaRPr lang="it-IT" dirty="0"/>
          </a:p>
          <a:p>
            <a:r>
              <a:rPr lang="it-IT" dirty="0"/>
              <a:t>Template di Visual Studio</a:t>
            </a:r>
          </a:p>
          <a:p>
            <a:r>
              <a:rPr lang="it-IT" dirty="0"/>
              <a:t>Emulatore standard</a:t>
            </a:r>
          </a:p>
          <a:p>
            <a:r>
              <a:rPr lang="it-IT" dirty="0"/>
              <a:t>SDK della board</a:t>
            </a:r>
          </a:p>
          <a:p>
            <a:r>
              <a:rPr lang="it-IT" dirty="0"/>
              <a:t>Librerie aggiuntive</a:t>
            </a:r>
          </a:p>
          <a:p>
            <a:r>
              <a:rPr lang="it-IT" dirty="0"/>
              <a:t>Emulatore specifico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973770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nostra soluzione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Board con </a:t>
            </a:r>
            <a:r>
              <a:rPr lang="it-IT" dirty="0" err="1" smtClean="0"/>
              <a:t>MicroFX</a:t>
            </a:r>
            <a:r>
              <a:rPr lang="it-IT" dirty="0" smtClean="0"/>
              <a:t> che fa da </a:t>
            </a:r>
            <a:r>
              <a:rPr lang="it-IT" dirty="0" err="1" smtClean="0"/>
              <a:t>host</a:t>
            </a:r>
            <a:endParaRPr lang="it-IT" dirty="0" smtClean="0"/>
          </a:p>
          <a:p>
            <a:r>
              <a:rPr lang="it-IT" dirty="0" smtClean="0"/>
              <a:t>Ambiente con PC e Windows Phone</a:t>
            </a:r>
          </a:p>
          <a:p>
            <a:r>
              <a:rPr lang="it-IT" dirty="0" err="1" smtClean="0"/>
              <a:t>Discovery</a:t>
            </a:r>
            <a:r>
              <a:rPr lang="it-IT" dirty="0" smtClean="0"/>
              <a:t> </a:t>
            </a:r>
            <a:r>
              <a:rPr lang="it-IT" dirty="0" smtClean="0"/>
              <a:t>di servizi e </a:t>
            </a:r>
            <a:r>
              <a:rPr lang="it-IT" dirty="0" err="1" smtClean="0"/>
              <a:t>device</a:t>
            </a:r>
            <a:endParaRPr lang="it-IT" dirty="0" smtClean="0"/>
          </a:p>
          <a:p>
            <a:pPr lvl="1"/>
            <a:r>
              <a:rPr lang="it-IT" dirty="0" smtClean="0"/>
              <a:t>I </a:t>
            </a:r>
            <a:r>
              <a:rPr lang="it-IT" dirty="0" err="1" smtClean="0"/>
              <a:t>device</a:t>
            </a:r>
            <a:r>
              <a:rPr lang="it-IT" dirty="0" smtClean="0"/>
              <a:t> in rete si </a:t>
            </a:r>
            <a:r>
              <a:rPr lang="it-IT" dirty="0" err="1" smtClean="0"/>
              <a:t>autodescrivono</a:t>
            </a:r>
            <a:endParaRPr lang="it-IT" dirty="0" smtClean="0"/>
          </a:p>
          <a:p>
            <a:pPr lvl="1"/>
            <a:r>
              <a:rPr lang="it-IT" dirty="0" smtClean="0"/>
              <a:t>I </a:t>
            </a:r>
            <a:r>
              <a:rPr lang="it-IT" dirty="0" err="1" smtClean="0"/>
              <a:t>device</a:t>
            </a:r>
            <a:r>
              <a:rPr lang="it-IT" dirty="0" smtClean="0"/>
              <a:t> si "</a:t>
            </a:r>
            <a:r>
              <a:rPr lang="it-IT" dirty="0" smtClean="0"/>
              <a:t>parlano"</a:t>
            </a:r>
            <a:endParaRPr lang="it-IT" dirty="0" smtClean="0"/>
          </a:p>
          <a:p>
            <a:r>
              <a:rPr lang="it-IT" dirty="0" smtClean="0"/>
              <a:t>Server centrale per servizi evoluti</a:t>
            </a:r>
          </a:p>
          <a:p>
            <a:pPr lvl="1"/>
            <a:r>
              <a:rPr lang="it-IT" dirty="0" smtClean="0"/>
              <a:t>Logiche avanzate</a:t>
            </a:r>
          </a:p>
          <a:p>
            <a:pPr lvl="1"/>
            <a:r>
              <a:rPr lang="it-IT" dirty="0" smtClean="0"/>
              <a:t>REST/AJAX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1227129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Casa</a:t>
            </a:r>
            <a:endParaRPr lang="it-IT" dirty="0"/>
          </a:p>
        </p:txBody>
      </p:sp>
      <p:sp>
        <p:nvSpPr>
          <p:cNvPr id="4" name="Rectangle 3"/>
          <p:cNvSpPr/>
          <p:nvPr/>
        </p:nvSpPr>
        <p:spPr>
          <a:xfrm>
            <a:off x="1676400" y="3733800"/>
            <a:ext cx="57150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1676400" y="1731753"/>
            <a:ext cx="2286000" cy="2002047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ctangle 5"/>
          <p:cNvSpPr/>
          <p:nvPr/>
        </p:nvSpPr>
        <p:spPr>
          <a:xfrm>
            <a:off x="5105400" y="1731753"/>
            <a:ext cx="2286000" cy="2002047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3962400" y="1731753"/>
            <a:ext cx="1143000" cy="1316247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ctangle 7"/>
          <p:cNvSpPr/>
          <p:nvPr/>
        </p:nvSpPr>
        <p:spPr>
          <a:xfrm>
            <a:off x="3962400" y="3048001"/>
            <a:ext cx="1143000" cy="6858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TextBox 8"/>
          <p:cNvSpPr txBox="1"/>
          <p:nvPr/>
        </p:nvSpPr>
        <p:spPr>
          <a:xfrm>
            <a:off x="3429000" y="4730234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Cucina / soggiorno</a:t>
            </a:r>
            <a:endParaRPr lang="it-IT" dirty="0"/>
          </a:p>
        </p:txBody>
      </p:sp>
      <p:sp>
        <p:nvSpPr>
          <p:cNvPr id="10" name="TextBox 9"/>
          <p:cNvSpPr txBox="1"/>
          <p:nvPr/>
        </p:nvSpPr>
        <p:spPr>
          <a:xfrm>
            <a:off x="5143500" y="254811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Camera 2</a:t>
            </a:r>
            <a:endParaRPr lang="it-IT" dirty="0"/>
          </a:p>
        </p:txBody>
      </p:sp>
      <p:sp>
        <p:nvSpPr>
          <p:cNvPr id="11" name="TextBox 10"/>
          <p:cNvSpPr txBox="1"/>
          <p:nvPr/>
        </p:nvSpPr>
        <p:spPr>
          <a:xfrm>
            <a:off x="1714500" y="26786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Camera 1</a:t>
            </a:r>
            <a:endParaRPr lang="it-IT" dirty="0"/>
          </a:p>
        </p:txBody>
      </p:sp>
      <p:sp>
        <p:nvSpPr>
          <p:cNvPr id="12" name="TextBox 11"/>
          <p:cNvSpPr txBox="1"/>
          <p:nvPr/>
        </p:nvSpPr>
        <p:spPr>
          <a:xfrm>
            <a:off x="3962400" y="2133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Bagno</a:t>
            </a:r>
            <a:endParaRPr lang="it-IT" dirty="0"/>
          </a:p>
        </p:txBody>
      </p:sp>
      <p:sp>
        <p:nvSpPr>
          <p:cNvPr id="13" name="AutoShape 2" descr="data:image/jpg;base64,/9j/4AAQSkZJRgABAQAAAQABAAD/2wCEAAkGBhISERUSEhIWFRUWFxkXGRYWGBsUGRgVHBgYIBkcFRQZHiYeGx0jHhghHzEhIycsLDgtHB4xNTAqNSgrLTUBCQoKDgwOGg8PFzUkHSQqNi8yLSwuNS8qKyowKi8sNSoqKSwpNTUsLDQvLDItKSk1MCoqLykvKSwsKSwqKSw0Nf/AABEIADIBDAMBIgACEQEDEQH/xAAcAAACAwEBAQEAAAAAAAAAAAAABwQFBgMCCAH/xABFEAACAQMBBQQECgYJBQAAAAABAgMABBESBQYTITEHIkFRFGFxsTIzNEJyc4GRobNSYnSywfAVIzU2Q5LC0dIIJGOC8f/EABoBAQADAQEBAAAAAAAAAAAAAAACBAUDAQb/xAAnEQACAgIABQMFAQAAAAAAAAAAAQIDBBESEyExYSJBkTJRcaHBBf/aAAwDAQACEQMRAD8AeNFFRdpbRSCNpHPIfifIV6k29I8bSW2er2/jhQvK4RR1LHFZk9qNhq06n+loOn/f8KWW9m9Ml5KSx7gPdXwFQdibIkupRFH49W8FHmf9q04YcFHdjMueZNy9C6DtffK2CcQvhOurlj781SSdsOzg2kGVvWE5fiawW+25zW4j0sxjK5AJz3gcMcdB1B+01iza14sWtra6oksqfaXc+mtj7bhuo+JA4deh8CD5Mp5g1OpDbh7ee1nV8nQSFkXzQ+OPMdfv86edvcq/Q/8Ayqt9HLfTsWaMhWrT7o7V4mnVFLMQqjmSTgAes17rD7+bRJyme5GMkfpP4Z9mffXOqvmS4Sd93Jg5EraPaXbRkhVeT1gBR9mef4VWr2uRk4Fq5J5Aa15n7qXF3Lk++r3cPZ4e5EjDIjII9ch+D93X7q1Xi0wi20Y1ebfZJLet+BzQOSqll0kgErnOD5Z9VVW2d64bW4treXUGumZEYAaQwAwGOcjJIAwDzNW6HIrFb9bB9Lu7aEggNBdAOBnhyf1JjbPgQygj2Vim+i+23vVDazW0MmovcycNAuDjplmyeSjIGfWKn2d6WRmkjaLSzLhyvNVJAfKkjDDmM86WIgurmS1vrmFkk9NtYFTSTojiEvGf1B5ixzy7qpX5Bbogt2vYnazW52gXBjZ0E5uCYXmjAOU068EgjJB8jQ9GuZBy5jn09eemKFkBJAIyOo8R7RS4bd6Ge7mkt4BiPZ0PomUMapLruShRWA0sCFIyMgHwzUDZltbFrEWcEsVzHn0txFJG6xcF+OLiQjvuzkFcliW5igGssgOcEcuvPp7artvbfS1tnuSDIq6QAhGWZnCKAScDLMBnwpUbPtVFtwkgEtpFPbekXEEEsTXNsOJqW4iYapHR9LSac5De0VI21siCeO8e0tv+0JsigELIjXIuNMrwxsB/hMFZlGDz8jQDMtd4UOpZsQyxxLLKhbUsaMXwTLgKfgHp5VNsNoxzoJInDoehFYVN2bJNrTQtbLGJrSNISkZXoLhZuHIowhEZUHmDjSK2uyNjx20fDiB05J5nJycePqAAA8gKA5bzfIrn6iX8tqmWHxUf0F9wqHvN8iufqJfy2qZYfFR/QX3CgO9FZ/fbeg2Fus4iMuZUQqDg6WzqK8jkgAnFR99N+EsbNblFExk08NQ2A4I1FsgHChAWzjy86A1FFVC7bCyXHGkgSKFY2zrIZAykkzasKoJHLB6VxG/FhwhN6XEIyWUMW0gsq6mHPnnHPHsoC9oqln3zsUlWFrqISNpwpcZ7wyuT0UsDyBxnIxV1QBRRRQBRRRQBSo7Ut5SW4CnkOv8AP89R5UzdqXQiheRuiqWPsA/j0r5v2vtJppnkY/CJP41fwobbk/YoZkm0oI8wIzsFXqeVOHs22KqKzAZAwuf0mPwj9gwPtpZbAt8c/nN+C09d3LQR20agY5Z+/nzqxmT4Ya+5UxEp2+EQd9tnCWAEj4LfgRg0mNp7O4b4/nIp/wC0bfXE6eanHt8PxpObxQhgWHt+0dfwqGFPa4WR/wBCLjYpL3KHZoAfHgeX+1M/dHbffjRj1Gj/AI+4ffSpWTBz5VoLfaOgpIvgQw9oIP8ACrltanHRQjZOuamh4E4GaWW/8+hVB+E7Fz7B0/E/hTJjmVkD57pUNn1EZ91JDfjb63N2zRnMaYRT5gdT9pJrNw4+v8G1n9a9L3KQkk0wuzyxLNgDkvMn9Y9T9g5fdWBsULN/PWnhulsX0e3UMO+3NvV6qu5dijDX3M/DpcrfCLoClr2y773mz/RhaMoMpkDAoJCcacYB9tMulN21/LNk/tH+uKsQ+hNl2eb5ptKzSYYEi9yVB82QDngfosO8PbjwNdO0Pbctps64uICBJGqlSRqGTIgOQevIml1tiM7v7XF2gPoF42mVR0jckk4H6pOseouvhmtp2tShtiXTKQQUQgjmCDLHgg0B12DvJPLsQXrkGY20kmQoA1qHx3engKwW628e8u0IPSLeS1KaivfVVORjPLB861W6f92V/Y5fdJWR7IO0jZ9js4QXNxw5OK7adDt3TpwcqpHhQG83Nj22JJP6RaApw+5wsZ4mR1wByxms7cDetQzF7TABPzeg/wDWt1uzvrZ7Q1+iTcTh41d1kxqzj4QGeh6VZ7T+Jk+g/wC6aATW6m8+8m0YTPbSW2gOUOtVU6gATyweXeFNPdBb4Ww/pAxmfU2eHjTo5aegHOsT/wBPH9mSftL/ALkdNGgKzeb5Fc/US/ltUyw+Kj+gvuFQ95vkVz9RL+W1TLD4qP6C+4UBU717OkmFsETVou4ZH6co11aicnmOfQc6xN5uFd+j3kRHEWGCS3sF1DJjlYOSSx5Mq6YQTjkh8DWt392zJbQRMkywa7iKNpXCsqRsTqY6+7y8zUaDfGO3jiDXDbQad5Fja1jR9RRQSuI208h459uKArtvbtXLz3UqQ8ReLYyrGWUCdYNXEQZOAQSCNWBkD21YXUEt5c2ExtJI0hmlZhNw9S/1DBH0q5+ecDxyM4A51Yy74RpOkMkFwgkkESyvHiIysuoKG1aufTOnGRjNQJe0y2XmYrnRxWg4ghLIZ1LDhrg6iWK4BAxkgZFAUt/se6WC/sBZtKbuaZ0uAycLTM2VaYltamIYGAp+CuKYsKFVAJyQAM+eB1rPLv5Bwndo5ldJlgMDJ/XGZlDKqoCQ2VOrIOMZOeVe7DfeCWVISkscjySRFJE0lJERX0vgkd5G1KQSCAedAaGis1Z9oNnLFFKjkpLJLGDjGOErtIzc+SBUzn1r5162ZvzDNJEnCniWfPBklj0JLgasIckglRqAYDIBxQGjorCT7/rcR2s1uJYoXuoVaSVBGkkTLNrClj0Ux8zy8OdarYm3I7qLjRB+GWIRmXSHUfPQE5KHwJAz1oDJ9sG3RDZiAHvzsBj/AMa82J9vIfafKkpGcnn0pkb97pbTvbgyLbEqMhRxIhhc8uRk6+P2mqvZPZDfuw4qJEvjqdWP3IWrWoddcNOS+TOnxT3Lhfwfu5+zTPNGgHwyM+qMcyfu/hTyVcchVJuxupHZry70h+E+McvJR4CryqeVcrJdOyJ4eO6oty7v9eApT732ZhuXUjusda+WD1+48qbFVG8u7cd5FoYlWXmjjqp9niD4io49qrnt9ieXRzq9LufP+0UMbkeHUeypFleaoyvivMeytzfdlN066S8TY+C2WU/aNJqqXsYvh/iQf5n/AOFaqvr39SMyONZKGpx00er3f932elunLSuiRs82wcKo9RGM/dWHEpJ9ZrbHsYvsY4sH+Z/+FXW7fY1ocPdyq4H+HHnB9TOcHHqA+2ufOpgvSywsexvb6v8AgdmW6RbFzKO4p7mfnv8ApfRHv9lNGqTaVjdhl9EkjRBpXQ6jAUZzowuQcAAZOOZ8gKu6zLrXbLbNCmlVR0gpTdtfyzZP7R/rirSb+bC2pPPatYXQhjRsygsVz3l5lQDrGARpP8a59oe5E9/PYyQtGBbS631kgldSHu4Bye6euK4nY0W9W7cV/ayW0o5OOTeKOPguvrB/iPGkkd45Ytk7Q2Necp7ZV4RPz4hLGcKT1wCGX9U+S19CUue1bssO0zHNbsiXCdxi+Qrx8+RKgnKnp6iaA6bp/wB2V/Y5fdJVN2Hbu2s+yw81tFI3GkGp0VjgacDJFbHYe60sOxxYMyGUW7xZBOjUwbHPGcd7yrBbv9n28VjDwLa9tY48ltOA/eOMnLwk+HnQDa2dsW3t88CGOLVjVw0CZx0zgc66bT+Jk+g/7prIbn7L25HcatoXcMsGhhpjVVbXy0nKxKcdfGtleQl43UdWVgPaQRQC0/6eP7Mk/aX/AHI6aNYzsq3Om2bZtBOyM5maTMZJGkqgHMgc+7WzoCs3m+RXP1Ev5bVMsPio/oL7hUPeb5Fc/US/ltUyw+Kj+gvuFAVu8uwzdLAoKgR3EUzBhkMqEkrjzOfGue0N3Nd1ZzR6ES3MxZQMauJFoGnHLrzOavaKAXh7PblrtZnNuwS89J47GRp2i1ErEFI0oFBx3Tg4HIc6t7bc+RbeOIuhKXxuicHBQ3DyaR+thseWa1lFAYbeHs/kuHnlDRktcwXEaPq0tw4DEySleYDBiQV6cq53HZ/I9myRLb2lxxhKjxGSRVIQoSzvhmbhuw6Acx5Zre0UBh4+zVRPOeIBbvbtDHGB3o3kiiikcHp8CFQPa1drLdu9drRLpoOFZsHDRa9czrGyIWVgBGMMSQC2TjGBWyooDCzdnBl2ZZ7PldSsLIZSuoa0VXBCHqD3gRnyrR7As7qGERTukpQlUkAKFohjQZFxgPjkdPLlmreigCiiigCiiigCiiigCiiigCiiigCiiigCiiigCiiigCiiigCiiigCiiigKzeb5Fc/US/ltUyw+Kj+gvuFFFAd6KKKAKKKKAKKKKAKKKKAKKKKA//Z"/>
          <p:cNvSpPr>
            <a:spLocks noChangeAspect="1" noChangeArrowheads="1"/>
          </p:cNvSpPr>
          <p:nvPr/>
        </p:nvSpPr>
        <p:spPr bwMode="auto">
          <a:xfrm>
            <a:off x="73025" y="-228600"/>
            <a:ext cx="25527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2" name="Picture 4" descr="http://www.dmcinfo.com/Portals/0/micro-framewor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117467"/>
            <a:ext cx="106680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dmcinfo.com/Portals/0/micro-framewor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5680951"/>
            <a:ext cx="1790700" cy="33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Connector 14"/>
          <p:cNvCxnSpPr/>
          <p:nvPr/>
        </p:nvCxnSpPr>
        <p:spPr>
          <a:xfrm>
            <a:off x="7291087" y="5334000"/>
            <a:ext cx="2078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291087" y="5638800"/>
            <a:ext cx="2078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001491" y="3282986"/>
            <a:ext cx="2078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001491" y="3587786"/>
            <a:ext cx="2078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858491" y="3276600"/>
            <a:ext cx="2078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858491" y="3581400"/>
            <a:ext cx="2078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724400" y="2895600"/>
            <a:ext cx="0" cy="26609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4419600" y="2895600"/>
            <a:ext cx="0" cy="25069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http://www.ioffer.com/img/item/110/948/705/windows-server-2003-or-2008-all-versions-32-or-64-60b8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5469874"/>
            <a:ext cx="882650" cy="58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Connector 26"/>
          <p:cNvCxnSpPr/>
          <p:nvPr/>
        </p:nvCxnSpPr>
        <p:spPr>
          <a:xfrm>
            <a:off x="2895600" y="2548110"/>
            <a:ext cx="1143000" cy="66936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26"/>
          <p:cNvCxnSpPr>
            <a:endCxn id="2052" idx="1"/>
          </p:cNvCxnSpPr>
          <p:nvPr/>
        </p:nvCxnSpPr>
        <p:spPr>
          <a:xfrm rot="5400000" flipH="1" flipV="1">
            <a:off x="3761390" y="3380390"/>
            <a:ext cx="440120" cy="114300"/>
          </a:xfrm>
          <a:prstGeom prst="bentConnector2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26"/>
          <p:cNvCxnSpPr/>
          <p:nvPr/>
        </p:nvCxnSpPr>
        <p:spPr>
          <a:xfrm rot="5400000">
            <a:off x="6400622" y="5099744"/>
            <a:ext cx="952857" cy="952500"/>
          </a:xfrm>
          <a:prstGeom prst="bentConnector3">
            <a:avLst>
              <a:gd name="adj1" fmla="val 2018"/>
            </a:avLst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26"/>
          <p:cNvCxnSpPr/>
          <p:nvPr/>
        </p:nvCxnSpPr>
        <p:spPr>
          <a:xfrm>
            <a:off x="4533900" y="4495800"/>
            <a:ext cx="1866900" cy="1520907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4381500" y="4339087"/>
            <a:ext cx="304800" cy="304800"/>
            <a:chOff x="3276600" y="4191000"/>
            <a:chExt cx="304800" cy="304800"/>
          </a:xfrm>
        </p:grpSpPr>
        <p:sp>
          <p:nvSpPr>
            <p:cNvPr id="46" name="Oval 45"/>
            <p:cNvSpPr/>
            <p:nvPr/>
          </p:nvSpPr>
          <p:spPr>
            <a:xfrm>
              <a:off x="3276600" y="41910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48" name="Straight Connector 47"/>
            <p:cNvCxnSpPr>
              <a:stCxn id="46" idx="3"/>
              <a:endCxn id="46" idx="7"/>
            </p:cNvCxnSpPr>
            <p:nvPr/>
          </p:nvCxnSpPr>
          <p:spPr>
            <a:xfrm flipV="1">
              <a:off x="3321237" y="4235637"/>
              <a:ext cx="215526" cy="2155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46" idx="5"/>
              <a:endCxn id="46" idx="1"/>
            </p:cNvCxnSpPr>
            <p:nvPr/>
          </p:nvCxnSpPr>
          <p:spPr>
            <a:xfrm flipH="1" flipV="1">
              <a:off x="3321237" y="4235637"/>
              <a:ext cx="215526" cy="2155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/>
          <p:cNvGrpSpPr/>
          <p:nvPr/>
        </p:nvGrpSpPr>
        <p:grpSpPr>
          <a:xfrm>
            <a:off x="2743200" y="2373868"/>
            <a:ext cx="304800" cy="304800"/>
            <a:chOff x="3276600" y="4191000"/>
            <a:chExt cx="304800" cy="304800"/>
          </a:xfrm>
        </p:grpSpPr>
        <p:sp>
          <p:nvSpPr>
            <p:cNvPr id="69" name="Oval 68"/>
            <p:cNvSpPr/>
            <p:nvPr/>
          </p:nvSpPr>
          <p:spPr>
            <a:xfrm>
              <a:off x="3276600" y="41910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70" name="Straight Connector 69"/>
            <p:cNvCxnSpPr>
              <a:stCxn id="69" idx="3"/>
              <a:endCxn id="69" idx="7"/>
            </p:cNvCxnSpPr>
            <p:nvPr/>
          </p:nvCxnSpPr>
          <p:spPr>
            <a:xfrm flipV="1">
              <a:off x="3321237" y="4235637"/>
              <a:ext cx="215526" cy="2155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69" idx="5"/>
              <a:endCxn id="69" idx="1"/>
            </p:cNvCxnSpPr>
            <p:nvPr/>
          </p:nvCxnSpPr>
          <p:spPr>
            <a:xfrm flipH="1" flipV="1">
              <a:off x="3321237" y="4235637"/>
              <a:ext cx="215526" cy="2155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50" name="Elbow Connector 2049"/>
          <p:cNvCxnSpPr>
            <a:stCxn id="2052" idx="2"/>
          </p:cNvCxnSpPr>
          <p:nvPr/>
        </p:nvCxnSpPr>
        <p:spPr>
          <a:xfrm rot="16200000" flipH="1">
            <a:off x="4074072" y="3815420"/>
            <a:ext cx="2443656" cy="1447800"/>
          </a:xfrm>
          <a:prstGeom prst="bentConnector3">
            <a:avLst>
              <a:gd name="adj1" fmla="val 25642"/>
            </a:avLst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7" name="TextBox 2056"/>
          <p:cNvSpPr txBox="1"/>
          <p:nvPr/>
        </p:nvSpPr>
        <p:spPr>
          <a:xfrm>
            <a:off x="6019800" y="4191000"/>
            <a:ext cx="85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TCP/IP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2622194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Servizi</a:t>
            </a:r>
            <a:endParaRPr lang="it-IT" dirty="0"/>
          </a:p>
        </p:txBody>
      </p:sp>
      <p:sp>
        <p:nvSpPr>
          <p:cNvPr id="5" name="TextBox 4"/>
          <p:cNvSpPr txBox="1"/>
          <p:nvPr/>
        </p:nvSpPr>
        <p:spPr>
          <a:xfrm>
            <a:off x="2590800" y="1762665"/>
            <a:ext cx="1905000" cy="4086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err="1" smtClean="0"/>
              <a:t>MicroFramework</a:t>
            </a:r>
            <a:endParaRPr lang="it-IT" dirty="0"/>
          </a:p>
        </p:txBody>
      </p:sp>
      <p:sp>
        <p:nvSpPr>
          <p:cNvPr id="7" name="TextBox 6"/>
          <p:cNvSpPr txBox="1"/>
          <p:nvPr/>
        </p:nvSpPr>
        <p:spPr>
          <a:xfrm>
            <a:off x="3657600" y="3373754"/>
            <a:ext cx="1905000" cy="4086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Windows Server</a:t>
            </a:r>
            <a:endParaRPr lang="it-IT" dirty="0"/>
          </a:p>
        </p:txBody>
      </p:sp>
      <p:sp>
        <p:nvSpPr>
          <p:cNvPr id="11" name="TextBox 10"/>
          <p:cNvSpPr txBox="1"/>
          <p:nvPr/>
        </p:nvSpPr>
        <p:spPr>
          <a:xfrm>
            <a:off x="2590800" y="2209800"/>
            <a:ext cx="946030" cy="4086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DPWS</a:t>
            </a:r>
            <a:endParaRPr lang="it-IT" dirty="0"/>
          </a:p>
        </p:txBody>
      </p:sp>
      <p:sp>
        <p:nvSpPr>
          <p:cNvPr id="12" name="TextBox 11"/>
          <p:cNvSpPr txBox="1"/>
          <p:nvPr/>
        </p:nvSpPr>
        <p:spPr>
          <a:xfrm>
            <a:off x="3543300" y="2209800"/>
            <a:ext cx="952500" cy="4086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SOAP</a:t>
            </a:r>
            <a:endParaRPr lang="it-IT" dirty="0"/>
          </a:p>
        </p:txBody>
      </p:sp>
      <p:sp>
        <p:nvSpPr>
          <p:cNvPr id="13" name="TextBox 12"/>
          <p:cNvSpPr txBox="1"/>
          <p:nvPr/>
        </p:nvSpPr>
        <p:spPr>
          <a:xfrm>
            <a:off x="4762500" y="1762664"/>
            <a:ext cx="1905000" cy="4086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err="1" smtClean="0"/>
              <a:t>MicroFramework</a:t>
            </a:r>
            <a:endParaRPr lang="it-IT" dirty="0"/>
          </a:p>
        </p:txBody>
      </p:sp>
      <p:sp>
        <p:nvSpPr>
          <p:cNvPr id="14" name="TextBox 13"/>
          <p:cNvSpPr txBox="1"/>
          <p:nvPr/>
        </p:nvSpPr>
        <p:spPr>
          <a:xfrm>
            <a:off x="4762500" y="2209799"/>
            <a:ext cx="946030" cy="4086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DPWS</a:t>
            </a:r>
            <a:endParaRPr lang="it-IT" dirty="0"/>
          </a:p>
        </p:txBody>
      </p:sp>
      <p:sp>
        <p:nvSpPr>
          <p:cNvPr id="15" name="TextBox 14"/>
          <p:cNvSpPr txBox="1"/>
          <p:nvPr/>
        </p:nvSpPr>
        <p:spPr>
          <a:xfrm>
            <a:off x="5715000" y="2209799"/>
            <a:ext cx="952500" cy="4086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SOAP</a:t>
            </a:r>
            <a:endParaRPr lang="it-IT" dirty="0"/>
          </a:p>
        </p:txBody>
      </p:sp>
      <p:pic>
        <p:nvPicPr>
          <p:cNvPr id="3078" name="Picture 6" descr="http://www.hypebeast.com/image/2010/01/apple-ipad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040736"/>
            <a:ext cx="1482000" cy="9872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browser-vergleich.com/files/alleBrows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040736"/>
            <a:ext cx="1285125" cy="96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zwee.com/xbox-360-irelan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036980"/>
            <a:ext cx="940439" cy="990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cepro.com/images/uploads/mediacenter_green_ball_logo_300px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69" y="5029200"/>
            <a:ext cx="1008931" cy="998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57600" y="3782377"/>
            <a:ext cx="952500" cy="4086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SOAP</a:t>
            </a:r>
            <a:endParaRPr lang="it-IT" dirty="0"/>
          </a:p>
        </p:txBody>
      </p:sp>
      <p:sp>
        <p:nvSpPr>
          <p:cNvPr id="22" name="TextBox 21"/>
          <p:cNvSpPr txBox="1"/>
          <p:nvPr/>
        </p:nvSpPr>
        <p:spPr>
          <a:xfrm>
            <a:off x="4648200" y="3781613"/>
            <a:ext cx="914400" cy="4086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REST</a:t>
            </a:r>
            <a:endParaRPr lang="it-IT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695700" y="2618423"/>
            <a:ext cx="952500" cy="755331"/>
          </a:xfrm>
          <a:prstGeom prst="straightConnector1">
            <a:avLst/>
          </a:prstGeom>
          <a:ln w="57150">
            <a:solidFill>
              <a:schemeClr val="bg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390901" y="2618422"/>
            <a:ext cx="859046" cy="755332"/>
          </a:xfrm>
          <a:prstGeom prst="straightConnector1">
            <a:avLst/>
          </a:prstGeom>
          <a:ln w="57150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5060983" y="2618423"/>
            <a:ext cx="741001" cy="755331"/>
          </a:xfrm>
          <a:prstGeom prst="straightConnector1">
            <a:avLst/>
          </a:prstGeom>
          <a:ln w="57150">
            <a:solidFill>
              <a:schemeClr val="bg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4762502" y="2618423"/>
            <a:ext cx="800098" cy="755331"/>
          </a:xfrm>
          <a:prstGeom prst="straightConnector1">
            <a:avLst/>
          </a:prstGeom>
          <a:ln w="57150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219200" y="4572000"/>
            <a:ext cx="7010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622834" y="4243677"/>
            <a:ext cx="12683" cy="556923"/>
          </a:xfrm>
          <a:prstGeom prst="straightConnector1">
            <a:avLst/>
          </a:prstGeom>
          <a:ln w="57150">
            <a:solidFill>
              <a:schemeClr val="bg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6" name="Picture 14" descr="http://www.geek.com/wp-content/uploads/2010/07/windows-phone-7-first-look-1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901" y="5040736"/>
            <a:ext cx="998000" cy="10030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95517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abbiamo usato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MicroFramework</a:t>
            </a:r>
            <a:r>
              <a:rPr lang="it-IT" dirty="0" smtClean="0"/>
              <a:t> 4.1</a:t>
            </a:r>
          </a:p>
          <a:p>
            <a:pPr lvl="1"/>
            <a:r>
              <a:rPr lang="it-IT" dirty="0" smtClean="0"/>
              <a:t>DPWS</a:t>
            </a:r>
          </a:p>
          <a:p>
            <a:r>
              <a:rPr lang="it-IT" dirty="0" smtClean="0"/>
              <a:t>WCF 4</a:t>
            </a:r>
          </a:p>
          <a:p>
            <a:pPr lvl="1"/>
            <a:r>
              <a:rPr lang="it-IT" dirty="0" smtClean="0"/>
              <a:t>WS-</a:t>
            </a:r>
            <a:r>
              <a:rPr lang="it-IT" dirty="0" err="1" smtClean="0"/>
              <a:t>Discovery</a:t>
            </a:r>
            <a:endParaRPr lang="it-IT" dirty="0" smtClean="0"/>
          </a:p>
          <a:p>
            <a:pPr lvl="1"/>
            <a:r>
              <a:rPr lang="it-IT" dirty="0" smtClean="0"/>
              <a:t>REST/AJAX</a:t>
            </a:r>
          </a:p>
          <a:p>
            <a:r>
              <a:rPr lang="it-IT" dirty="0" smtClean="0"/>
              <a:t>WF 4</a:t>
            </a:r>
          </a:p>
          <a:p>
            <a:r>
              <a:rPr lang="it-IT" dirty="0" smtClean="0"/>
              <a:t>API Windows Phone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71461225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it-IT" dirty="0" smtClean="0">
                <a:solidFill>
                  <a:srgbClr val="FF0000"/>
                </a:solidFill>
              </a:rPr>
              <a:t>Demo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/>
            <a:r>
              <a:rPr lang="it-IT" dirty="0" smtClean="0"/>
              <a:t>Basta </a:t>
            </a:r>
            <a:r>
              <a:rPr lang="it-IT" dirty="0" err="1" smtClean="0"/>
              <a:t>fuffa</a:t>
            </a:r>
            <a:r>
              <a:rPr lang="it-IT" dirty="0" smtClean="0"/>
              <a:t>! :)</a:t>
            </a:r>
          </a:p>
        </p:txBody>
      </p:sp>
    </p:spTree>
    <p:extLst>
      <p:ext uri="{BB962C8B-B14F-4D97-AF65-F5344CB8AC3E}">
        <p14:creationId xmlns:p14="http://schemas.microsoft.com/office/powerpoint/2010/main" val="12889119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3660" y="4572000"/>
            <a:ext cx="7467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bg1"/>
                </a:solidFill>
                <a:effectLst>
                  <a:outerShdw blurRad="571500" dist="50800" dir="5400000" algn="ctr" rotWithShape="0">
                    <a:schemeClr val="bg1">
                      <a:lumMod val="95000"/>
                      <a:alpha val="50000"/>
                    </a:schemeClr>
                  </a:outerShdw>
                </a:effectLst>
              </a:rPr>
              <a:t>I nostri libri su .NET Framework 4.0, Windows Phone, HTML 5</a:t>
            </a:r>
          </a:p>
          <a:p>
            <a:endParaRPr lang="it-IT" sz="2800" dirty="0" smtClean="0">
              <a:solidFill>
                <a:schemeClr val="bg1"/>
              </a:solidFill>
              <a:effectLst>
                <a:outerShdw blurRad="571500" dist="50800" dir="5400000" algn="ctr" rotWithShape="0">
                  <a:schemeClr val="bg1">
                    <a:lumMod val="95000"/>
                    <a:alpha val="50000"/>
                  </a:schemeClr>
                </a:outerShdw>
              </a:effectLst>
            </a:endParaRPr>
          </a:p>
          <a:p>
            <a:r>
              <a:rPr lang="it-IT" sz="2800" dirty="0" smtClean="0">
                <a:solidFill>
                  <a:schemeClr val="bg1"/>
                </a:solidFill>
                <a:effectLst>
                  <a:outerShdw blurRad="571500" dist="50800" dir="5400000" algn="ctr" rotWithShape="0">
                    <a:schemeClr val="bg1">
                      <a:lumMod val="95000"/>
                      <a:alpha val="50000"/>
                    </a:schemeClr>
                  </a:outerShdw>
                </a:effectLst>
              </a:rPr>
              <a:t>Info su </a:t>
            </a:r>
            <a:r>
              <a:rPr lang="it-IT" sz="2800" dirty="0" smtClean="0">
                <a:solidFill>
                  <a:schemeClr val="bg1"/>
                </a:solidFill>
              </a:rPr>
              <a:t>http://books.aspitalia.com/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13" name="Picture 12" descr=" 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577126"/>
            <a:ext cx="1455964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</p:pic>
      <p:pic>
        <p:nvPicPr>
          <p:cNvPr id="15" name="Picture 14" descr=" 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572209"/>
            <a:ext cx="1428750" cy="200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</p:pic>
      <p:pic>
        <p:nvPicPr>
          <p:cNvPr id="2050" name="Picture 2" descr="La copertina del libro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86958"/>
            <a:ext cx="1428750" cy="2038350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a copertina del libro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34545"/>
            <a:ext cx="1455964" cy="2038349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La copertina del libr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85" y="2068462"/>
            <a:ext cx="1428750" cy="2019301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La copertina del libro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65883"/>
            <a:ext cx="1420054" cy="2007011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 ">
            <a:hlinkClick r:id="rId14"/>
          </p:cNvPr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86200" y="2068462"/>
            <a:ext cx="1421376" cy="202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2780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it-IT" smtClean="0"/>
              <a:t>Contatti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/>
            <a:r>
              <a:rPr lang="it-IT" dirty="0" smtClean="0"/>
              <a:t>Grazie per il vostro tempo!</a:t>
            </a:r>
          </a:p>
          <a:p>
            <a:pPr eaLnBrk="1"/>
            <a:endParaRPr lang="it-IT" dirty="0" smtClean="0"/>
          </a:p>
          <a:p>
            <a:pPr eaLnBrk="1"/>
            <a:r>
              <a:rPr lang="it-IT" dirty="0" smtClean="0"/>
              <a:t>daniele@aspitalia.com</a:t>
            </a:r>
          </a:p>
          <a:p>
            <a:pPr eaLnBrk="1"/>
            <a:r>
              <a:rPr lang="it-IT" dirty="0" err="1" smtClean="0"/>
              <a:t>Twitter</a:t>
            </a:r>
            <a:r>
              <a:rPr lang="it-IT" dirty="0" smtClean="0"/>
              <a:t>: @</a:t>
            </a:r>
            <a:r>
              <a:rPr lang="it-IT" dirty="0" err="1" smtClean="0"/>
              <a:t>dbochicchio</a:t>
            </a:r>
            <a:endParaRPr lang="it-IT" dirty="0" smtClean="0"/>
          </a:p>
          <a:p>
            <a:pPr eaLnBrk="1"/>
            <a:r>
              <a:rPr lang="it-IT" dirty="0" smtClean="0">
                <a:hlinkClick r:id="rId2"/>
              </a:rPr>
              <a:t>http://blogs.aspitalia.com/daniele/</a:t>
            </a:r>
            <a:r>
              <a:rPr lang="it-IT" dirty="0" smtClean="0"/>
              <a:t>  </a:t>
            </a:r>
          </a:p>
          <a:p>
            <a:pPr eaLnBrk="1"/>
            <a:r>
              <a:rPr lang="it-IT" dirty="0" smtClean="0">
                <a:hlinkClick r:id="rId3"/>
              </a:rPr>
              <a:t>http://www.aspitalia.com/</a:t>
            </a:r>
            <a:endParaRPr lang="it-IT" dirty="0" smtClean="0"/>
          </a:p>
          <a:p>
            <a:pPr eaLnBrk="1"/>
            <a:r>
              <a:rPr lang="it-IT" dirty="0" smtClean="0">
                <a:hlinkClick r:id="rId4"/>
              </a:rPr>
              <a:t>http://www.bochicchio.com/</a:t>
            </a:r>
            <a:r>
              <a:rPr lang="it-IT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454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75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792162"/>
          </a:xfrm>
        </p:spPr>
        <p:txBody>
          <a:bodyPr/>
          <a:lstStyle/>
          <a:p>
            <a:r>
              <a:rPr lang="it-IT" dirty="0" smtClean="0"/>
              <a:t>Chi siamo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 smtClean="0"/>
              <a:t>5DLabs.it</a:t>
            </a:r>
          </a:p>
          <a:p>
            <a:pPr lvl="1"/>
            <a:r>
              <a:rPr lang="it-IT" b="1" dirty="0" smtClean="0"/>
              <a:t>Soluzioni | Formazione | Consulenza | Project </a:t>
            </a:r>
            <a:r>
              <a:rPr lang="it-IT" b="1" dirty="0" err="1" smtClean="0"/>
              <a:t>mentoring</a:t>
            </a:r>
            <a:r>
              <a:rPr lang="it-IT" b="1" dirty="0" smtClean="0"/>
              <a:t> | Technical </a:t>
            </a:r>
            <a:r>
              <a:rPr lang="it-IT" b="1" dirty="0" err="1" smtClean="0"/>
              <a:t>writing</a:t>
            </a:r>
            <a:r>
              <a:rPr lang="it-IT" b="1" dirty="0" smtClean="0"/>
              <a:t> | Mobile</a:t>
            </a:r>
          </a:p>
          <a:p>
            <a:r>
              <a:rPr lang="it-IT" b="1" dirty="0" smtClean="0"/>
              <a:t>Noi</a:t>
            </a:r>
          </a:p>
          <a:p>
            <a:pPr lvl="1"/>
            <a:r>
              <a:rPr lang="it-IT" b="1" dirty="0" smtClean="0"/>
              <a:t>Software </a:t>
            </a:r>
            <a:r>
              <a:rPr lang="it-IT" b="1" dirty="0" err="1" smtClean="0"/>
              <a:t>architect</a:t>
            </a:r>
            <a:endParaRPr lang="it-IT" b="1" dirty="0" smtClean="0"/>
          </a:p>
          <a:p>
            <a:pPr lvl="1"/>
            <a:r>
              <a:rPr lang="it-IT" b="1" dirty="0" smtClean="0"/>
              <a:t>Trainer, speaker e autori di libri</a:t>
            </a:r>
          </a:p>
          <a:p>
            <a:pPr lvl="1"/>
            <a:r>
              <a:rPr lang="it-IT" b="1" dirty="0" smtClean="0"/>
              <a:t>Patiti di </a:t>
            </a:r>
            <a:r>
              <a:rPr lang="it-IT" b="1" dirty="0" err="1" smtClean="0"/>
              <a:t>MicroFramework</a:t>
            </a:r>
            <a:r>
              <a:rPr lang="it-IT" b="1" dirty="0" smtClean="0"/>
              <a:t> :)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7911027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27038"/>
            <a:ext cx="8686800" cy="792162"/>
          </a:xfrm>
        </p:spPr>
        <p:txBody>
          <a:bodyPr/>
          <a:lstStyle/>
          <a:p>
            <a:r>
              <a:rPr lang="it-IT" dirty="0" smtClean="0"/>
              <a:t>Sponsor</a:t>
            </a:r>
            <a:endParaRPr lang="it-IT" dirty="0"/>
          </a:p>
        </p:txBody>
      </p:sp>
      <p:sp>
        <p:nvSpPr>
          <p:cNvPr id="3" name="Rectangle 2"/>
          <p:cNvSpPr/>
          <p:nvPr/>
        </p:nvSpPr>
        <p:spPr>
          <a:xfrm>
            <a:off x="3429000" y="1457417"/>
            <a:ext cx="25875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it-IT" sz="2400" dirty="0" smtClean="0">
                <a:solidFill>
                  <a:srgbClr val="FFC000"/>
                </a:solidFill>
                <a:effectLst>
                  <a:outerShdw blurRad="266700" dist="50800" dir="5400000" algn="ctr" rotWithShape="0">
                    <a:prstClr val="white">
                      <a:lumMod val="95000"/>
                      <a:alpha val="27000"/>
                    </a:prst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Sponsor Platinum</a:t>
            </a:r>
            <a:endParaRPr lang="it-IT" sz="2400" dirty="0">
              <a:solidFill>
                <a:srgbClr val="FFC000"/>
              </a:solidFill>
              <a:effectLst>
                <a:outerShdw blurRad="266700" dist="50800" dir="5400000" algn="ctr" rotWithShape="0">
                  <a:prstClr val="white">
                    <a:lumMod val="95000"/>
                    <a:alpha val="27000"/>
                  </a:prst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2475610"/>
            <a:ext cx="2438400" cy="8771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28" y="2621784"/>
            <a:ext cx="2842072" cy="4634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475610"/>
            <a:ext cx="2524125" cy="685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77263" y="3962400"/>
            <a:ext cx="2037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it-IT" sz="2400" dirty="0" smtClean="0">
                <a:solidFill>
                  <a:srgbClr val="FFC000"/>
                </a:solidFill>
                <a:effectLst>
                  <a:outerShdw blurRad="266700" dist="50800" dir="5400000" algn="ctr" rotWithShape="0">
                    <a:prstClr val="white">
                      <a:lumMod val="95000"/>
                      <a:alpha val="27000"/>
                    </a:prst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Sponsor Gold</a:t>
            </a:r>
            <a:endParaRPr lang="it-IT" sz="2400" dirty="0">
              <a:solidFill>
                <a:srgbClr val="FFC000"/>
              </a:solidFill>
              <a:effectLst>
                <a:outerShdw blurRad="266700" dist="50800" dir="5400000" algn="ctr" rotWithShape="0">
                  <a:prstClr val="white">
                    <a:lumMod val="95000"/>
                    <a:alpha val="27000"/>
                  </a:prst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5102144"/>
            <a:ext cx="2886075" cy="4604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904486"/>
            <a:ext cx="2590800" cy="65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45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Cos’è</a:t>
            </a:r>
            <a:endParaRPr lang="it-I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800" dirty="0"/>
              <a:t>Framework per piccoli microprocessori (ARM)</a:t>
            </a:r>
          </a:p>
          <a:p>
            <a:r>
              <a:rPr lang="it-IT" sz="2800" dirty="0"/>
              <a:t>Niente più sviluppo del firmware</a:t>
            </a:r>
          </a:p>
          <a:p>
            <a:r>
              <a:rPr lang="it-IT" sz="2800" dirty="0"/>
              <a:t>API indipendente dall’hardware</a:t>
            </a:r>
          </a:p>
          <a:p>
            <a:r>
              <a:rPr lang="it-IT" sz="2800" dirty="0"/>
              <a:t>Type system (8, 16, 32, 64 bit)</a:t>
            </a:r>
          </a:p>
          <a:p>
            <a:r>
              <a:rPr lang="it-IT" sz="2800" dirty="0"/>
              <a:t>Linguaggi ad alto livello (C#, VB)</a:t>
            </a:r>
          </a:p>
          <a:p>
            <a:r>
              <a:rPr lang="it-IT" sz="2800" dirty="0"/>
              <a:t>BCL simile a .NET</a:t>
            </a:r>
          </a:p>
          <a:p>
            <a:r>
              <a:rPr lang="it-IT" sz="2800" dirty="0"/>
              <a:t>OpenSource Apache 2.0 license su http://www.netmf.com</a:t>
            </a:r>
            <a:r>
              <a:rPr lang="it-IT" sz="2800" dirty="0" smtClean="0"/>
              <a:t>/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8860002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Architettura</a:t>
            </a:r>
          </a:p>
        </p:txBody>
      </p:sp>
      <p:pic>
        <p:nvPicPr>
          <p:cNvPr id="4" name="Picture 2" descr="Architettura di .NET Micro Framework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6800" y="838200"/>
            <a:ext cx="7086600" cy="53089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4479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CLR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3200" dirty="0"/>
              <a:t>IL interpretato</a:t>
            </a:r>
          </a:p>
          <a:p>
            <a:r>
              <a:rPr lang="it-IT" sz="3200" dirty="0"/>
              <a:t>No jitter che trasforma il compilato</a:t>
            </a:r>
          </a:p>
          <a:p>
            <a:r>
              <a:rPr lang="it-IT" sz="3200" dirty="0"/>
              <a:t>Multitasking di tipo cooperativo</a:t>
            </a:r>
          </a:p>
          <a:p>
            <a:r>
              <a:rPr lang="it-IT" sz="3200" dirty="0"/>
              <a:t>Ogni istruzione del processore viene eseguita con un tempo massimo</a:t>
            </a:r>
          </a:p>
          <a:p>
            <a:r>
              <a:rPr lang="it-IT" sz="3200" dirty="0"/>
              <a:t>Possibilità di eseguire codice nativo</a:t>
            </a:r>
          </a:p>
          <a:p>
            <a:r>
              <a:rPr lang="it-IT" sz="3200" dirty="0"/>
              <a:t>Non è realtime</a:t>
            </a:r>
          </a:p>
          <a:p>
            <a:r>
              <a:rPr lang="it-IT" sz="3200" dirty="0"/>
              <a:t>No generics</a:t>
            </a:r>
          </a:p>
          <a:p>
            <a:pPr marL="0" indent="0">
              <a:buNone/>
            </a:pP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38203912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GHI Elettronics ChipworkX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3200" dirty="0"/>
              <a:t>.NET Micro Framework V3.0 hosted, V4.0 ready.</a:t>
            </a:r>
          </a:p>
          <a:p>
            <a:r>
              <a:rPr lang="it-IT" sz="3200" dirty="0"/>
              <a:t>200 MHz 32-bit ARM9 Processor</a:t>
            </a:r>
          </a:p>
          <a:p>
            <a:r>
              <a:rPr lang="it-IT" sz="3200" dirty="0"/>
              <a:t>64MB RAM</a:t>
            </a:r>
          </a:p>
          <a:p>
            <a:r>
              <a:rPr lang="it-IT" sz="3200" dirty="0"/>
              <a:t>8MB FLASH</a:t>
            </a:r>
          </a:p>
          <a:p>
            <a:r>
              <a:rPr lang="it-IT" sz="3200" dirty="0"/>
              <a:t>256MB Internal Flash with File System</a:t>
            </a:r>
          </a:p>
          <a:p>
            <a:r>
              <a:rPr lang="it-IT" sz="3200" dirty="0"/>
              <a:t>Consuma 1 Watt</a:t>
            </a:r>
            <a:r>
              <a:rPr lang="it-IT" sz="3200" dirty="0" smtClean="0"/>
              <a:t>!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32188516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620688"/>
            <a:ext cx="9228672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36604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15" y="685800"/>
            <a:ext cx="8845985" cy="5613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51667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otNet Black Them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881</TotalTime>
  <Words>339</Words>
  <Application>Microsoft Office PowerPoint</Application>
  <PresentationFormat>On-screen Show (4:3)</PresentationFormat>
  <Paragraphs>99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DotNet Black Theme</vt:lpstr>
      <vt:lpstr>.NET Microframework in home automation</vt:lpstr>
      <vt:lpstr>Chi siamo</vt:lpstr>
      <vt:lpstr>Sponsor</vt:lpstr>
      <vt:lpstr>Cos’è</vt:lpstr>
      <vt:lpstr>Architettura</vt:lpstr>
      <vt:lpstr>CLR</vt:lpstr>
      <vt:lpstr>GHI Elettronics ChipworkX</vt:lpstr>
      <vt:lpstr>PowerPoint Presentation</vt:lpstr>
      <vt:lpstr>PowerPoint Presentation</vt:lpstr>
      <vt:lpstr>Sul mercato</vt:lpstr>
      <vt:lpstr>Per iniziare</vt:lpstr>
      <vt:lpstr>La nostra soluzione</vt:lpstr>
      <vt:lpstr>Casa</vt:lpstr>
      <vt:lpstr>Servizi</vt:lpstr>
      <vt:lpstr>Cosa abbiamo usato</vt:lpstr>
      <vt:lpstr>Demo</vt:lpstr>
      <vt:lpstr>PowerPoint Presentation</vt:lpstr>
      <vt:lpstr>Contatti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Daevil</dc:creator>
  <cp:lastModifiedBy>Ricciolo</cp:lastModifiedBy>
  <cp:revision>156</cp:revision>
  <dcterms:created xsi:type="dcterms:W3CDTF">2006-08-16T00:00:00Z</dcterms:created>
  <dcterms:modified xsi:type="dcterms:W3CDTF">2011-03-25T10:20:42Z</dcterms:modified>
</cp:coreProperties>
</file>