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6" r:id="rId3"/>
    <p:sldId id="257" r:id="rId4"/>
    <p:sldId id="258" r:id="rId5"/>
    <p:sldId id="264" r:id="rId6"/>
    <p:sldId id="262" r:id="rId7"/>
    <p:sldId id="265" r:id="rId8"/>
    <p:sldId id="267" r:id="rId9"/>
    <p:sldId id="261" r:id="rId10"/>
    <p:sldId id="259" r:id="rId11"/>
  </p:sldIdLst>
  <p:sldSz cx="9144000" cy="5143500" type="screen16x9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C45"/>
    <a:srgbClr val="3E5664"/>
    <a:srgbClr val="3C5966"/>
    <a:srgbClr val="152437"/>
    <a:srgbClr val="30434E"/>
    <a:srgbClr val="EA2516"/>
    <a:srgbClr val="192B33"/>
    <a:srgbClr val="11191D"/>
    <a:srgbClr val="2331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216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E25C0-8519-4A4E-A393-8FE89336EB8C}" type="datetimeFigureOut">
              <a:rPr lang="it-IT" smtClean="0"/>
              <a:t>17/02/2012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4CE82-DAAC-476C-8764-9CFF0FDB2FC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68214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DEE3C-FB06-4794-96BF-0751C5CA09DF}" type="datetimeFigureOut">
              <a:rPr lang="it-IT" smtClean="0"/>
              <a:t>17/02/2012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6C5E1B-63F6-4CD9-93BD-FBDB130EB2E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6790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Inserite</a:t>
            </a:r>
            <a:r>
              <a:rPr lang="it-IT" baseline="0" dirty="0" smtClean="0"/>
              <a:t> l’eventuale vostro logo in basso a destra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9077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Slide da mostrare prima di iniziare la sessione – non rimuovere!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8804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3449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Ultima slide, obbligatoria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2822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17/02/2012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0036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17/02/2012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8623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17/02/2012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1255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17/02/2012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4236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17/02/2012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3306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17/02/2012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4876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17/02/2012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6303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17/02/2012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2206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17/02/2012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5422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17/02/2012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3128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17/02/2012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2449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A0A92-1575-421F-9FA5-B51F205B6076}" type="datetimeFigureOut">
              <a:rPr lang="it-IT" smtClean="0"/>
              <a:t>17/02/2012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12887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munitydays.it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hyperlink" Target="http://www.dotdotnet.org/" TargetMode="External"/><Relationship Id="rId18" Type="http://schemas.openxmlformats.org/officeDocument/2006/relationships/image" Target="../media/image11.png"/><Relationship Id="rId26" Type="http://schemas.openxmlformats.org/officeDocument/2006/relationships/image" Target="../media/image15.png"/><Relationship Id="rId39" Type="http://schemas.openxmlformats.org/officeDocument/2006/relationships/hyperlink" Target="http://www.hoepli.it/" TargetMode="External"/><Relationship Id="rId21" Type="http://schemas.openxmlformats.org/officeDocument/2006/relationships/hyperlink" Target="http://www.dotnetmarche.org/" TargetMode="External"/><Relationship Id="rId34" Type="http://schemas.openxmlformats.org/officeDocument/2006/relationships/image" Target="../media/image19.png"/><Relationship Id="rId7" Type="http://schemas.openxmlformats.org/officeDocument/2006/relationships/hyperlink" Target="http://www.icubed.it/" TargetMode="Externa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0.png"/><Relationship Id="rId20" Type="http://schemas.openxmlformats.org/officeDocument/2006/relationships/image" Target="../media/image12.png"/><Relationship Id="rId29" Type="http://schemas.openxmlformats.org/officeDocument/2006/relationships/hyperlink" Target="http://www.ugidotnet.org/" TargetMode="External"/><Relationship Id="rId41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11" Type="http://schemas.openxmlformats.org/officeDocument/2006/relationships/hyperlink" Target="http://www.domusdotnet.org/" TargetMode="External"/><Relationship Id="rId24" Type="http://schemas.openxmlformats.org/officeDocument/2006/relationships/image" Target="../media/image14.png"/><Relationship Id="rId32" Type="http://schemas.openxmlformats.org/officeDocument/2006/relationships/image" Target="../media/image18.png"/><Relationship Id="rId37" Type="http://schemas.openxmlformats.org/officeDocument/2006/relationships/image" Target="../media/image21.png"/><Relationship Id="rId40" Type="http://schemas.openxmlformats.org/officeDocument/2006/relationships/image" Target="../media/image23.png"/><Relationship Id="rId5" Type="http://schemas.openxmlformats.org/officeDocument/2006/relationships/hyperlink" Target="http://www.sqlserverlifestyle.it/" TargetMode="External"/><Relationship Id="rId15" Type="http://schemas.openxmlformats.org/officeDocument/2006/relationships/hyperlink" Target="http://www.dotnetcampania.org/" TargetMode="External"/><Relationship Id="rId23" Type="http://schemas.openxmlformats.org/officeDocument/2006/relationships/hyperlink" Target="http://www.dotnetside.org/" TargetMode="External"/><Relationship Id="rId28" Type="http://schemas.openxmlformats.org/officeDocument/2006/relationships/image" Target="../media/image16.png"/><Relationship Id="rId36" Type="http://schemas.openxmlformats.org/officeDocument/2006/relationships/image" Target="../media/image20.png"/><Relationship Id="rId10" Type="http://schemas.openxmlformats.org/officeDocument/2006/relationships/image" Target="../media/image7.png"/><Relationship Id="rId19" Type="http://schemas.openxmlformats.org/officeDocument/2006/relationships/hyperlink" Target="http://www.dotnetlombardia.org/" TargetMode="External"/><Relationship Id="rId31" Type="http://schemas.openxmlformats.org/officeDocument/2006/relationships/hyperlink" Target="http://www.visual-basic.it/" TargetMode="External"/><Relationship Id="rId4" Type="http://schemas.openxmlformats.org/officeDocument/2006/relationships/image" Target="../media/image4.png"/><Relationship Id="rId9" Type="http://schemas.openxmlformats.org/officeDocument/2006/relationships/hyperlink" Target="http://www.aspitalia.com/" TargetMode="External"/><Relationship Id="rId14" Type="http://schemas.openxmlformats.org/officeDocument/2006/relationships/image" Target="../media/image9.png"/><Relationship Id="rId22" Type="http://schemas.openxmlformats.org/officeDocument/2006/relationships/image" Target="../media/image13.png"/><Relationship Id="rId27" Type="http://schemas.openxmlformats.org/officeDocument/2006/relationships/hyperlink" Target="http://www.sharepointcommunity.it/" TargetMode="External"/><Relationship Id="rId30" Type="http://schemas.openxmlformats.org/officeDocument/2006/relationships/image" Target="../media/image17.png"/><Relationship Id="rId35" Type="http://schemas.openxmlformats.org/officeDocument/2006/relationships/hyperlink" Target="http://windows.microsoft.com/it-IT/internet-explorer/products/ie/home" TargetMode="External"/><Relationship Id="rId8" Type="http://schemas.openxmlformats.org/officeDocument/2006/relationships/image" Target="../media/image6.png"/><Relationship Id="rId3" Type="http://schemas.openxmlformats.org/officeDocument/2006/relationships/hyperlink" Target="http://www.overneteducation.it/" TargetMode="External"/><Relationship Id="rId12" Type="http://schemas.openxmlformats.org/officeDocument/2006/relationships/image" Target="../media/image8.png"/><Relationship Id="rId17" Type="http://schemas.openxmlformats.org/officeDocument/2006/relationships/hyperlink" Target="http://www.dotnetliguria.net/" TargetMode="External"/><Relationship Id="rId25" Type="http://schemas.openxmlformats.org/officeDocument/2006/relationships/hyperlink" Target="http://www.guisa.org/" TargetMode="External"/><Relationship Id="rId33" Type="http://schemas.openxmlformats.org/officeDocument/2006/relationships/hyperlink" Target="http://www.5dlabs.it/" TargetMode="External"/><Relationship Id="rId38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755576" y="195486"/>
            <a:ext cx="7931224" cy="1566174"/>
          </a:xfrm>
        </p:spPr>
        <p:txBody>
          <a:bodyPr>
            <a:normAutofit/>
          </a:bodyPr>
          <a:lstStyle/>
          <a:p>
            <a:pPr algn="l"/>
            <a:r>
              <a: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WIN803 </a:t>
            </a:r>
            <a:r>
              <a:rPr lang="it-IT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– Metro Style App per Windows 8 con HTML5 e Javascript</a:t>
            </a:r>
            <a:endParaRPr lang="it-IT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3" name="Titolo 7"/>
          <p:cNvSpPr txBox="1">
            <a:spLocks/>
          </p:cNvSpPr>
          <p:nvPr/>
        </p:nvSpPr>
        <p:spPr>
          <a:xfrm>
            <a:off x="827584" y="1920031"/>
            <a:ext cx="3888432" cy="18038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Marco De Sanctis</a:t>
            </a:r>
          </a:p>
          <a:p>
            <a:pPr algn="l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cradle@aspitalia.com</a:t>
            </a:r>
          </a:p>
          <a:p>
            <a:pPr algn="l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Twitter: @crad77</a:t>
            </a:r>
          </a:p>
          <a:p>
            <a:pPr algn="l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blogs.aspitalia.com/cradle</a:t>
            </a:r>
          </a:p>
          <a:p>
            <a:pPr algn="l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Senior </a:t>
            </a:r>
            <a:r>
              <a:rPr lang="it-IT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Sw</a:t>
            </a:r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 Architect@</a:t>
            </a:r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5DLabs.it</a:t>
            </a:r>
            <a:endParaRPr lang="it-IT" sz="320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227934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82184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2283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Q&amp;A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Materiale su</a:t>
            </a:r>
          </a:p>
          <a:p>
            <a:pPr marL="0" indent="0">
              <a:buNone/>
            </a:pPr>
            <a:r>
              <a:rPr lang="it-IT" dirty="0" smtClean="0"/>
              <a:t>	 </a:t>
            </a:r>
            <a:r>
              <a:rPr lang="it-IT" dirty="0" smtClean="0">
                <a:hlinkClick r:id="rId3"/>
              </a:rPr>
              <a:t>http://www.communitydays.it/</a:t>
            </a:r>
            <a:r>
              <a:rPr lang="it-IT" dirty="0" smtClean="0"/>
              <a:t> </a:t>
            </a:r>
          </a:p>
          <a:p>
            <a:pPr marL="0" indent="0">
              <a:buNone/>
            </a:pPr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0638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2195736" y="1005576"/>
            <a:ext cx="1656184" cy="510643"/>
          </a:xfrm>
          <a:prstGeom prst="rect">
            <a:avLst/>
          </a:prstGeom>
          <a:solidFill>
            <a:schemeClr val="tx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ctangle 9"/>
          <p:cNvSpPr/>
          <p:nvPr/>
        </p:nvSpPr>
        <p:spPr>
          <a:xfrm>
            <a:off x="92971" y="910366"/>
            <a:ext cx="8892480" cy="196221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2" name="Rectangle 61"/>
          <p:cNvSpPr/>
          <p:nvPr/>
        </p:nvSpPr>
        <p:spPr>
          <a:xfrm>
            <a:off x="4644008" y="1611085"/>
            <a:ext cx="1656184" cy="554341"/>
          </a:xfrm>
          <a:prstGeom prst="rect">
            <a:avLst/>
          </a:prstGeom>
          <a:solidFill>
            <a:schemeClr val="tx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1" name="Rectangle 60"/>
          <p:cNvSpPr/>
          <p:nvPr/>
        </p:nvSpPr>
        <p:spPr>
          <a:xfrm>
            <a:off x="2555776" y="1617525"/>
            <a:ext cx="1656184" cy="547901"/>
          </a:xfrm>
          <a:prstGeom prst="rect">
            <a:avLst/>
          </a:prstGeom>
          <a:solidFill>
            <a:schemeClr val="tx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Rectangle 59"/>
          <p:cNvSpPr/>
          <p:nvPr/>
        </p:nvSpPr>
        <p:spPr>
          <a:xfrm>
            <a:off x="4644008" y="1005575"/>
            <a:ext cx="1656184" cy="529635"/>
          </a:xfrm>
          <a:prstGeom prst="rect">
            <a:avLst/>
          </a:prstGeom>
          <a:solidFill>
            <a:schemeClr val="tx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0538"/>
            <a:ext cx="8229600" cy="857250"/>
          </a:xfrm>
        </p:spPr>
        <p:txBody>
          <a:bodyPr/>
          <a:lstStyle/>
          <a:p>
            <a:r>
              <a:rPr lang="it-IT" dirty="0" smtClean="0"/>
              <a:t>Grazie a</a:t>
            </a:r>
            <a:endParaRPr lang="it-IT" dirty="0"/>
          </a:p>
        </p:txBody>
      </p:sp>
      <p:pic>
        <p:nvPicPr>
          <p:cNvPr id="1045" name="Picture 15" descr="Description: OverNet Education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8024" y="1110630"/>
            <a:ext cx="142875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14" descr="Description: SQL Server LifeStyle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38616" y="1686540"/>
            <a:ext cx="1429328" cy="381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3" descr="Description: iCubed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334713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33" name="Rectangle 32"/>
          <p:cNvSpPr/>
          <p:nvPr/>
        </p:nvSpPr>
        <p:spPr>
          <a:xfrm>
            <a:off x="107504" y="3093808"/>
            <a:ext cx="8892480" cy="185420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65" name="Picture 12" descr="Description: ASPItalia.com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123372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11" descr="Description: DomusDotNet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9792" y="3142236"/>
            <a:ext cx="142875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" name="Picture 10" descr="Description: DotDotNet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2040" y="3142236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9" descr="Description: DotNETCampania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1721" y="3142236"/>
            <a:ext cx="1358205" cy="36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1" name="Picture 8" descr="Description: DotNETLiguria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3600212"/>
            <a:ext cx="1565744" cy="41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7" descr="Description: DotNetLombardia">
            <a:hlinkClick r:id="rId19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9792" y="3647712"/>
            <a:ext cx="1422175" cy="37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Picture 6" descr="Description: DotNetMache">
            <a:hlinkClick r:id="rId21"/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6056" y="3752885"/>
            <a:ext cx="1284734" cy="342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5" descr="Description: DotNETSide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1721" y="3752885"/>
            <a:ext cx="1417369" cy="377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" name="Picture 4" descr="Description: GUISA">
            <a:hlinkClick r:id="rId25"/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4257498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" descr="Description: SharepointCommunity.it">
            <a:hlinkClick r:id="rId27"/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9792" y="4257498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2" descr="Description: UGIdotNET">
            <a:hlinkClick r:id="rId29"/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4048" y="4203492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1" descr="Description: Visual Basic Tips &amp; Tricks">
            <a:hlinkClick r:id="rId31"/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1722" y="4278929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42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5" name="Rectangle 24"/>
          <p:cNvSpPr/>
          <p:nvPr/>
        </p:nvSpPr>
        <p:spPr>
          <a:xfrm>
            <a:off x="7308304" y="897565"/>
            <a:ext cx="2100670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Sponsor</a:t>
            </a:r>
            <a:endParaRPr lang="en-US" sz="2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95536" y="1024568"/>
            <a:ext cx="1656184" cy="510643"/>
          </a:xfrm>
          <a:prstGeom prst="rect">
            <a:avLst/>
          </a:prstGeom>
          <a:solidFill>
            <a:schemeClr val="tx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ctangle 31"/>
          <p:cNvSpPr/>
          <p:nvPr/>
        </p:nvSpPr>
        <p:spPr>
          <a:xfrm>
            <a:off x="395536" y="1617525"/>
            <a:ext cx="1656184" cy="547901"/>
          </a:xfrm>
          <a:prstGeom prst="rect">
            <a:avLst/>
          </a:prstGeom>
          <a:solidFill>
            <a:schemeClr val="tx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4" name="Picture 17" descr="Description: 5DLabs.it">
            <a:hlinkClick r:id="rId33"/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5923" y="1138842"/>
            <a:ext cx="915409" cy="244109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5" name="Rectangle 34"/>
          <p:cNvSpPr/>
          <p:nvPr/>
        </p:nvSpPr>
        <p:spPr>
          <a:xfrm>
            <a:off x="2555776" y="1024568"/>
            <a:ext cx="1656184" cy="510643"/>
          </a:xfrm>
          <a:prstGeom prst="rect">
            <a:avLst/>
          </a:prstGeom>
          <a:solidFill>
            <a:schemeClr val="tx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26" name="Picture 2" descr="Windows Internet Explorer 9">
            <a:hlinkClick r:id="rId35"/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52" y="1686540"/>
            <a:ext cx="142875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194" y="1083582"/>
            <a:ext cx="14287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07654"/>
            <a:ext cx="1428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 descr="Hoepli">
            <a:hlinkClick r:id="rId39"/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196" y="2334765"/>
            <a:ext cx="142875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6732240" y="1617525"/>
            <a:ext cx="1656184" cy="554341"/>
          </a:xfrm>
          <a:prstGeom prst="rect">
            <a:avLst/>
          </a:prstGeom>
          <a:solidFill>
            <a:schemeClr val="tx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582" y="1707654"/>
            <a:ext cx="1333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476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La piattaforma WinJS</a:t>
            </a:r>
          </a:p>
          <a:p>
            <a:r>
              <a:rPr lang="it-IT" dirty="0" smtClean="0"/>
              <a:t>La nostra prima metro-style app</a:t>
            </a:r>
          </a:p>
          <a:p>
            <a:r>
              <a:rPr lang="it-IT" dirty="0" smtClean="0"/>
              <a:t>I controlli e il layout</a:t>
            </a:r>
          </a:p>
          <a:p>
            <a:r>
              <a:rPr lang="it-IT" dirty="0" smtClean="0"/>
              <a:t>WinJS e il web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8896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209014" y="771551"/>
            <a:ext cx="8705633" cy="4257064"/>
            <a:chOff x="644921" y="1456316"/>
            <a:chExt cx="10171162" cy="4973709"/>
          </a:xfrm>
        </p:grpSpPr>
        <p:sp>
          <p:nvSpPr>
            <p:cNvPr id="5" name="Rectangle 4"/>
            <p:cNvSpPr/>
            <p:nvPr/>
          </p:nvSpPr>
          <p:spPr>
            <a:xfrm>
              <a:off x="1458580" y="5784565"/>
              <a:ext cx="9357503" cy="6454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sz="2000" dirty="0" smtClean="0">
                  <a:solidFill>
                    <a:schemeClr val="tx1"/>
                  </a:solidFill>
                  <a:latin typeface="+mj-lt"/>
                </a:rPr>
                <a:t>Windows Core OS Services</a:t>
              </a:r>
              <a:endParaRPr lang="en-US" sz="20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5531578" y="2975039"/>
              <a:ext cx="2284113" cy="784727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+mj-lt"/>
                </a:rPr>
                <a:t>JavaScript</a:t>
              </a:r>
            </a:p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+mj-lt"/>
                </a:rPr>
                <a:t>(Chakra)</a:t>
              </a:r>
              <a:endParaRPr lang="en-US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473205" y="2975145"/>
              <a:ext cx="2033842" cy="785883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+mj-lt"/>
                </a:rPr>
                <a:t>C/C++</a:t>
              </a:r>
              <a:endParaRPr lang="en-US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3582675" y="2975145"/>
              <a:ext cx="1876939" cy="785883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+mj-lt"/>
                </a:rPr>
                <a:t>C#, VB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1458453" y="1456316"/>
              <a:ext cx="6365593" cy="6317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sz="2000" dirty="0" smtClean="0">
                  <a:solidFill>
                    <a:schemeClr val="tx1"/>
                  </a:solidFill>
                  <a:latin typeface="+mj-lt"/>
                </a:rPr>
                <a:t>Metro style apps</a:t>
              </a:r>
              <a:endParaRPr lang="en-US" sz="20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458452" y="3839230"/>
              <a:ext cx="6352411" cy="184979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endParaRPr lang="en-US" dirty="0" smtClean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573757" y="4373605"/>
              <a:ext cx="2036218" cy="623531"/>
            </a:xfrm>
            <a:prstGeom prst="rect">
              <a:avLst/>
            </a:prstGeom>
            <a:solidFill>
              <a:srgbClr val="00B050"/>
            </a:solidFill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+mj-lt"/>
                </a:rPr>
                <a:t>Communication</a:t>
              </a:r>
            </a:p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+mj-lt"/>
                </a:rPr>
                <a:t> &amp; Data</a:t>
              </a:r>
              <a:endParaRPr lang="en-US" sz="14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573757" y="5065529"/>
              <a:ext cx="6122220" cy="476034"/>
            </a:xfrm>
            <a:prstGeom prst="rect">
              <a:avLst/>
            </a:prstGeom>
            <a:solidFill>
              <a:srgbClr val="00B050"/>
            </a:solidFill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+mj-lt"/>
                </a:rPr>
                <a:t>Application Model</a:t>
              </a:r>
              <a:endParaRPr lang="en-US" sz="14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775736" y="4373604"/>
              <a:ext cx="1920240" cy="623532"/>
            </a:xfrm>
            <a:prstGeom prst="rect">
              <a:avLst/>
            </a:prstGeom>
            <a:solidFill>
              <a:srgbClr val="00B050"/>
            </a:solidFill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+mj-lt"/>
                </a:rPr>
                <a:t>Devices &amp; Printing</a:t>
              </a:r>
              <a:endParaRPr lang="en-US" sz="14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570841" y="3841578"/>
              <a:ext cx="3944958" cy="431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 err="1" smtClean="0">
                  <a:latin typeface="+mj-lt"/>
                </a:rPr>
                <a:t>WinRT</a:t>
              </a:r>
              <a:r>
                <a:rPr lang="en-US" dirty="0" smtClean="0">
                  <a:latin typeface="+mj-lt"/>
                </a:rPr>
                <a:t> APIs</a:t>
              </a:r>
              <a:endParaRPr lang="en-US" dirty="0">
                <a:latin typeface="+mj-lt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728308" y="4373605"/>
              <a:ext cx="1922623" cy="623531"/>
            </a:xfrm>
            <a:prstGeom prst="rect">
              <a:avLst/>
            </a:prstGeom>
            <a:solidFill>
              <a:srgbClr val="00B050"/>
            </a:solidFill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+mj-lt"/>
                </a:rPr>
                <a:t>Graphics &amp; Media </a:t>
              </a:r>
              <a:endParaRPr lang="en-US" sz="14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030557" y="2175778"/>
              <a:ext cx="2952980" cy="71919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+mj-lt"/>
                </a:rPr>
                <a:t>XAML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531706" y="2175777"/>
              <a:ext cx="2281602" cy="719191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+mj-lt"/>
                </a:rPr>
                <a:t>HTML / CSS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82998" y="2171232"/>
              <a:ext cx="1066324" cy="281402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  <a:latin typeface="+mj-lt"/>
                </a:rPr>
                <a:t>HTML</a:t>
              </a:r>
              <a:endParaRPr lang="en-US" sz="1400" dirty="0">
                <a:solidFill>
                  <a:schemeClr val="tx1"/>
                </a:solidFill>
                <a:latin typeface="+mj-lt"/>
              </a:endParaRP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+mj-lt"/>
                </a:rPr>
                <a:t>JavaScript</a:t>
              </a:r>
              <a:endParaRPr lang="en-US" sz="1050" dirty="0" smtClean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0091688" y="2171232"/>
              <a:ext cx="707326" cy="281402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9015427" y="2175777"/>
              <a:ext cx="1008055" cy="280948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endParaRPr lang="en-US" dirty="0" smtClean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105900" y="3219164"/>
              <a:ext cx="790577" cy="575342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dirty="0" smtClean="0">
                  <a:latin typeface="+mj-lt"/>
                </a:rPr>
                <a:t>C</a:t>
              </a:r>
            </a:p>
            <a:p>
              <a:pPr algn="ctr"/>
              <a:r>
                <a:rPr lang="en-US" sz="1600" dirty="0" smtClean="0">
                  <a:latin typeface="+mj-lt"/>
                </a:rPr>
                <a:t>C++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0139316" y="3219164"/>
              <a:ext cx="629417" cy="575342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dirty="0" smtClean="0">
                  <a:latin typeface="+mj-lt"/>
                </a:rPr>
                <a:t>C#</a:t>
              </a:r>
            </a:p>
            <a:p>
              <a:pPr algn="ctr"/>
              <a:r>
                <a:rPr lang="en-US" sz="1600" dirty="0" smtClean="0">
                  <a:latin typeface="+mj-lt"/>
                </a:rPr>
                <a:t>VB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7882998" y="1456316"/>
              <a:ext cx="2921359" cy="6317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sz="2000" dirty="0" smtClean="0">
                  <a:solidFill>
                    <a:schemeClr val="tx1"/>
                  </a:solidFill>
                  <a:latin typeface="+mj-lt"/>
                </a:rPr>
                <a:t>Desktop apps</a:t>
              </a:r>
              <a:endParaRPr lang="en-US" sz="20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9015427" y="5053654"/>
              <a:ext cx="1008055" cy="63537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+mj-lt"/>
                </a:rPr>
                <a:t>Win32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0091688" y="5053651"/>
              <a:ext cx="707326" cy="63537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.</a:t>
              </a:r>
              <a:r>
                <a:rPr lang="en-US" sz="1200" dirty="0">
                  <a:solidFill>
                    <a:schemeClr val="tx1"/>
                  </a:solidFill>
                  <a:latin typeface="+mj-lt"/>
                </a:rPr>
                <a:t>NET </a:t>
              </a:r>
              <a:r>
                <a:rPr lang="en-US" sz="1200" dirty="0" smtClean="0">
                  <a:solidFill>
                    <a:schemeClr val="tx1"/>
                  </a:solidFill>
                  <a:latin typeface="+mj-lt"/>
                </a:rPr>
                <a:t> </a:t>
              </a:r>
              <a:r>
                <a:rPr lang="en-US" sz="1200" dirty="0">
                  <a:solidFill>
                    <a:schemeClr val="tx1"/>
                  </a:solidFill>
                  <a:latin typeface="+mj-lt"/>
                </a:rPr>
                <a:t>SL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82998" y="5053654"/>
              <a:ext cx="1066324" cy="63537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+mj-lt"/>
                </a:rPr>
                <a:t>Internet Explorer</a:t>
              </a:r>
              <a:endParaRPr lang="en-US" sz="12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73205" y="2175778"/>
              <a:ext cx="472200" cy="801935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066885" y="2175778"/>
              <a:ext cx="392730" cy="81444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 rot="16200000">
              <a:off x="32963" y="4453539"/>
              <a:ext cx="1847452" cy="62353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+mj-lt"/>
                </a:rPr>
                <a:t>System Services</a:t>
              </a:r>
              <a:endParaRPr lang="en-US" sz="14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 rot="16200000">
              <a:off x="642368" y="2193309"/>
              <a:ext cx="628651" cy="62353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sz="1050" dirty="0" smtClean="0">
                  <a:solidFill>
                    <a:schemeClr val="tx1"/>
                  </a:solidFill>
                  <a:latin typeface="+mj-lt"/>
                </a:rPr>
                <a:t>View</a:t>
              </a:r>
              <a:endParaRPr lang="en-US" sz="105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 rot="16200000">
              <a:off x="524293" y="3015600"/>
              <a:ext cx="864794" cy="62353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  <a:latin typeface="+mj-lt"/>
                </a:rPr>
                <a:t>Model Controller</a:t>
              </a:r>
              <a:endParaRPr lang="en-US" sz="8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 rot="16200000">
              <a:off x="633957" y="5795529"/>
              <a:ext cx="645460" cy="62353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121725" tIns="60862" rIns="121725" bIns="60862"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+mj-lt"/>
                </a:rPr>
                <a:t>Core</a:t>
              </a:r>
              <a:endParaRPr lang="en-US" sz="1100" dirty="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35" name="Title 34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65571"/>
          </a:xfrm>
        </p:spPr>
        <p:txBody>
          <a:bodyPr>
            <a:normAutofit fontScale="90000"/>
          </a:bodyPr>
          <a:lstStyle/>
          <a:p>
            <a:r>
              <a:rPr lang="it-IT" sz="3600" dirty="0" smtClean="0"/>
              <a:t>La piattaforma Windows 8</a:t>
            </a:r>
            <a:endParaRPr lang="it-IT" sz="3600" dirty="0"/>
          </a:p>
        </p:txBody>
      </p:sp>
      <p:sp>
        <p:nvSpPr>
          <p:cNvPr id="2" name="Rectangle 1"/>
          <p:cNvSpPr/>
          <p:nvPr/>
        </p:nvSpPr>
        <p:spPr>
          <a:xfrm>
            <a:off x="4391569" y="1383457"/>
            <a:ext cx="1962154" cy="1389382"/>
          </a:xfrm>
          <a:prstGeom prst="rect">
            <a:avLst/>
          </a:prstGeom>
          <a:noFill/>
          <a:ln w="571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114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App native </a:t>
            </a:r>
            <a:r>
              <a:rPr lang="it-IT" smtClean="0"/>
              <a:t>in HTML 5</a:t>
            </a:r>
            <a:r>
              <a:rPr lang="it-IT" dirty="0" smtClean="0"/>
              <a:t>? Perché?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Se siamo web designer, l’investimento è limitato</a:t>
            </a:r>
          </a:p>
          <a:p>
            <a:r>
              <a:rPr lang="it-IT" dirty="0" smtClean="0"/>
              <a:t>Riutilizzo quantomeno parziale di librerie e pattern conosciuti</a:t>
            </a:r>
          </a:p>
          <a:p>
            <a:pPr lvl="1"/>
            <a:r>
              <a:rPr lang="it-IT" dirty="0" smtClean="0"/>
              <a:t>Alcune limitazioni sul codice (single window, codice dinamico, riferimenti, ecc.)</a:t>
            </a:r>
          </a:p>
        </p:txBody>
      </p:sp>
    </p:spTree>
    <p:extLst>
      <p:ext uri="{BB962C8B-B14F-4D97-AF65-F5344CB8AC3E}">
        <p14:creationId xmlns:p14="http://schemas.microsoft.com/office/powerpoint/2010/main" val="139362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3600" dirty="0" smtClean="0"/>
              <a:t>Cosa abbiamo in più?</a:t>
            </a:r>
            <a:endParaRPr lang="it-IT" sz="3600" dirty="0"/>
          </a:p>
        </p:txBody>
      </p:sp>
      <p:sp>
        <p:nvSpPr>
          <p:cNvPr id="3" name="Rounded Rectangle 2"/>
          <p:cNvSpPr/>
          <p:nvPr/>
        </p:nvSpPr>
        <p:spPr>
          <a:xfrm>
            <a:off x="611560" y="1131590"/>
            <a:ext cx="2160240" cy="936104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5400" dirty="0" smtClean="0"/>
              <a:t>WinJS</a:t>
            </a:r>
            <a:endParaRPr lang="it-IT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2915816" y="1184143"/>
            <a:ext cx="5904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Un framework javascript per lo sviluppo di applicazioni metro-style su Windows 8</a:t>
            </a:r>
            <a:endParaRPr lang="it-IT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2643758"/>
            <a:ext cx="84969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it-IT" sz="2800" dirty="0" smtClean="0"/>
              <a:t>Accesso alle API esposte da WinRT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2800" dirty="0" smtClean="0"/>
              <a:t>Ulteriori controlli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2800" dirty="0" smtClean="0"/>
              <a:t>Funzionalità avanzate (animazioni, binding, async)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2800" dirty="0" smtClean="0"/>
              <a:t>Estensioni proprietarie di CSS</a:t>
            </a:r>
          </a:p>
          <a:p>
            <a:pPr marL="285750" indent="-285750">
              <a:buFont typeface="Arial" pitchFamily="34" charset="0"/>
              <a:buChar char="•"/>
            </a:pP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403145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Controls</a:t>
            </a:r>
            <a:endParaRPr lang="it-IT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416" y="1924445"/>
            <a:ext cx="2686050" cy="3619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416" y="1131590"/>
            <a:ext cx="3209925" cy="4476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416" y="2723847"/>
            <a:ext cx="1933575" cy="2952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067590"/>
            <a:ext cx="1495425" cy="16097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8564" y="4106565"/>
            <a:ext cx="90854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200" dirty="0" smtClean="0"/>
              <a:t>Documentazione su tutti i controlli all’URL:</a:t>
            </a:r>
          </a:p>
          <a:p>
            <a:r>
              <a:rPr lang="it-IT" sz="2200" dirty="0" smtClean="0"/>
              <a:t>http</a:t>
            </a:r>
            <a:r>
              <a:rPr lang="it-IT" sz="2200" dirty="0"/>
              <a:t>://msdn.microsoft.com/en-us/library/windows/apps/hh465453.aspx</a:t>
            </a: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43526"/>
            <a:ext cx="2498452" cy="276597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756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Conclusione</a:t>
            </a:r>
            <a:endParaRPr lang="it-IT" dirty="0"/>
          </a:p>
        </p:txBody>
      </p:sp>
      <p:grpSp>
        <p:nvGrpSpPr>
          <p:cNvPr id="8" name="Group 7"/>
          <p:cNvGrpSpPr/>
          <p:nvPr/>
        </p:nvGrpSpPr>
        <p:grpSpPr>
          <a:xfrm>
            <a:off x="323528" y="1275606"/>
            <a:ext cx="3312368" cy="3024336"/>
            <a:chOff x="323528" y="1275606"/>
            <a:chExt cx="3312368" cy="3024336"/>
          </a:xfrm>
        </p:grpSpPr>
        <p:sp>
          <p:nvSpPr>
            <p:cNvPr id="4" name="TextBox 3"/>
            <p:cNvSpPr txBox="1"/>
            <p:nvPr/>
          </p:nvSpPr>
          <p:spPr>
            <a:xfrm>
              <a:off x="971600" y="1275606"/>
              <a:ext cx="160492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4400" dirty="0" smtClean="0"/>
                <a:t>Prima</a:t>
              </a:r>
              <a:endParaRPr lang="it-IT" sz="4400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23528" y="2283718"/>
              <a:ext cx="3312368" cy="201622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3600" dirty="0" smtClean="0"/>
                <a:t>alert(‘pippo’);</a:t>
              </a:r>
              <a:endParaRPr lang="it-IT" sz="3600" dirty="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89337" y="1275606"/>
            <a:ext cx="4766974" cy="3182936"/>
            <a:chOff x="4189337" y="1275606"/>
            <a:chExt cx="4766974" cy="3182936"/>
          </a:xfrm>
        </p:grpSpPr>
        <p:sp>
          <p:nvSpPr>
            <p:cNvPr id="5" name="TextBox 4"/>
            <p:cNvSpPr txBox="1"/>
            <p:nvPr/>
          </p:nvSpPr>
          <p:spPr>
            <a:xfrm>
              <a:off x="5868144" y="1275606"/>
              <a:ext cx="140936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4400" dirty="0" smtClean="0"/>
                <a:t>Oggi</a:t>
              </a:r>
              <a:endParaRPr lang="it-IT" sz="4400" dirty="0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9337" y="2125117"/>
              <a:ext cx="4766974" cy="233342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9438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Libri, libri, libri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http://books.aspitalia.com</a:t>
            </a:r>
            <a:endParaRPr lang="it-IT" dirty="0"/>
          </a:p>
        </p:txBody>
      </p:sp>
      <p:pic>
        <p:nvPicPr>
          <p:cNvPr id="1026" name="Picture 2" descr="C:\Users\Daniele\Desktop\399820_2869544179392_1283466689_33228939_620315586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1" y="1779662"/>
            <a:ext cx="5234539" cy="308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671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240</Words>
  <Application>Microsoft Office PowerPoint</Application>
  <PresentationFormat>On-screen Show (16:9)</PresentationFormat>
  <Paragraphs>72</Paragraphs>
  <Slides>10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Tema di Office</vt:lpstr>
      <vt:lpstr>WIN803 – Metro Style App per Windows 8 con HTML5 e Javascript</vt:lpstr>
      <vt:lpstr>Grazie a</vt:lpstr>
      <vt:lpstr>Agenda</vt:lpstr>
      <vt:lpstr>La piattaforma Windows 8</vt:lpstr>
      <vt:lpstr>App native in HTML 5? Perché?</vt:lpstr>
      <vt:lpstr>Cosa abbiamo in più?</vt:lpstr>
      <vt:lpstr>Controls</vt:lpstr>
      <vt:lpstr>Conclusione</vt:lpstr>
      <vt:lpstr>Libri, libri, libri</vt:lpstr>
      <vt:lpstr>Q&amp;A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Marco</dc:creator>
  <cp:lastModifiedBy>Marco</cp:lastModifiedBy>
  <cp:revision>35</cp:revision>
  <dcterms:created xsi:type="dcterms:W3CDTF">2012-01-13T14:01:41Z</dcterms:created>
  <dcterms:modified xsi:type="dcterms:W3CDTF">2012-02-17T12:19:22Z</dcterms:modified>
</cp:coreProperties>
</file>