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6" r:id="rId3"/>
    <p:sldId id="276" r:id="rId4"/>
    <p:sldId id="258" r:id="rId5"/>
    <p:sldId id="373" r:id="rId6"/>
    <p:sldId id="374" r:id="rId7"/>
    <p:sldId id="362" r:id="rId8"/>
    <p:sldId id="375" r:id="rId9"/>
    <p:sldId id="364" r:id="rId10"/>
    <p:sldId id="376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mes Senior" initials="JS" lastIdx="3" clrIdx="0"/>
  <p:cmAuthor id="1" name="Garcilaso Jordana" initials="GJ" lastIdx="9" clrIdx="1"/>
  <p:cmAuthor id="2" name="Ariel Schapiro" initials="AS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315" autoAdjust="0"/>
    <p:restoredTop sz="85829" autoAdjust="0"/>
  </p:normalViewPr>
  <p:slideViewPr>
    <p:cSldViewPr>
      <p:cViewPr>
        <p:scale>
          <a:sx n="100" d="100"/>
          <a:sy n="100" d="100"/>
        </p:scale>
        <p:origin x="-193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E10F3-6B00-4059-88FD-26499EDE3111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8053AA-761C-4194-BE5B-5E836C7C1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78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49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96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65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u="sng" dirty="0" smtClean="0"/>
              <a:t>Estimated Time</a:t>
            </a:r>
            <a:r>
              <a:rPr lang="en-US" dirty="0" smtClean="0"/>
              <a:t>: 2 minutes</a:t>
            </a:r>
          </a:p>
          <a:p>
            <a:endParaRPr lang="en-US" dirty="0" smtClean="0"/>
          </a:p>
          <a:p>
            <a:r>
              <a:rPr lang="en-US" baseline="0" dirty="0" smtClean="0"/>
              <a:t>MVC is a design pattern that stands for Model-View-Controller. What is strives to do is separate the concerns of an application’s presentation layer by assigning specific roles to the three different components.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Controller is responsible for handling all user input. Once input has been received, the Controller will perform any operations/actions it needs to, which might include interacting with the Model.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Model represents the data in the application. Once the Controller retrieves some model data and performs any work with the model, it constructs a presentation model that describes the model in terms the View can understand.</a:t>
            </a:r>
          </a:p>
          <a:p>
            <a:endParaRPr lang="en-US" baseline="0" dirty="0" smtClean="0"/>
          </a:p>
          <a:p>
            <a:r>
              <a:rPr lang="en-US" dirty="0" smtClean="0"/>
              <a:t>The View is</a:t>
            </a:r>
            <a:r>
              <a:rPr lang="en-US" baseline="0" dirty="0" smtClean="0"/>
              <a:t> the visual representation of the model. It presents the model data to the actual user in a way that is meaningful. In a web application, this would typically be HTML.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A5C-4330-4241-88FF-F2EE6603F1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95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 smtClean="0"/>
              <a:t>Estimated Time:</a:t>
            </a:r>
            <a:r>
              <a:rPr lang="en-US" dirty="0" smtClean="0"/>
              <a:t> 4 minutes</a:t>
            </a:r>
          </a:p>
          <a:p>
            <a:endParaRPr lang="en-US" dirty="0" smtClean="0"/>
          </a:p>
          <a:p>
            <a:r>
              <a:rPr lang="en-US" dirty="0" smtClean="0"/>
              <a:t>So</a:t>
            </a:r>
            <a:r>
              <a:rPr lang="en-US" baseline="0" dirty="0" smtClean="0"/>
              <a:t> what does MVC look like when implemented over the web?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an HTTP request comes into the application it is mapped to a controller. Remember as we mentioned in the previous slide, in the MVC design pattern, the controller is the piece of the triad that handles all user input. In the case of a web application, user input is represented as HTTP requests </a:t>
            </a:r>
            <a:r>
              <a:rPr lang="en-US" b="1" baseline="0" dirty="0" smtClean="0"/>
              <a:t>[Advance Animation]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Once the controller has received input, it performs whatever operations it needs to and then assembles a presentation model </a:t>
            </a:r>
            <a:r>
              <a:rPr lang="en-US" b="1" baseline="0" dirty="0" smtClean="0"/>
              <a:t>[Advance Animation]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controller then takes the model and passes it off to the view. Remember that the view is simply a visual representation of the model </a:t>
            </a:r>
            <a:r>
              <a:rPr lang="en-US" b="1" baseline="0" dirty="0" smtClean="0"/>
              <a:t>[Advance Animation]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view then “transforms” the model into whatever format it uses to represent it. In a web application, this would typically be HTML </a:t>
            </a:r>
            <a:r>
              <a:rPr lang="en-US" b="1" baseline="0" dirty="0" smtClean="0"/>
              <a:t>[Advance Animation]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view then serves the request by responding with its visual representation.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F9282-D0A8-4FC3-8EA8-B416BA51AD5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2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65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65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65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053AA-761C-4194-BE5B-5E836C7C142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65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elcom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210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7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28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89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8167" y="2438400"/>
            <a:ext cx="3124200" cy="1524000"/>
          </a:xfrm>
        </p:spPr>
        <p:txBody>
          <a:bodyPr anchor="t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27" name="Picture 3" descr="E:\Documents\Work Docs\WebCamps_Powerpoint\WebCamp_Powerpoint\msweb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238" y="2209801"/>
            <a:ext cx="1096962" cy="15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987255" y="3962400"/>
            <a:ext cx="2819400" cy="3810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298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00200" y="660633"/>
            <a:ext cx="7086599" cy="884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3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1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828800"/>
            <a:ext cx="3429000" cy="42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828800"/>
            <a:ext cx="3429000" cy="42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90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8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9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19200"/>
            <a:ext cx="2551113" cy="1924050"/>
          </a:xfrm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38200"/>
            <a:ext cx="5111750" cy="5287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124200"/>
            <a:ext cx="2551113" cy="3001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8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8588" y="660633"/>
            <a:ext cx="7078211" cy="884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600200"/>
            <a:ext cx="7086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78D82-447E-4DB9-A868-4A2AFFB7242B}" type="datetimeFigureOut">
              <a:rPr lang="en-US" smtClean="0"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E2F86-A950-4FAB-BEB9-35389A7D8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3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aspitalia.com/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alia.com/web-cam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0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err="1" smtClean="0"/>
              <a:t>Effettuata</a:t>
            </a:r>
            <a:r>
              <a:rPr lang="en-US" sz="1800" dirty="0" smtClean="0"/>
              <a:t> </a:t>
            </a:r>
            <a:r>
              <a:rPr lang="en-US" sz="1800" dirty="0" err="1" smtClean="0"/>
              <a:t>tramite</a:t>
            </a:r>
            <a:r>
              <a:rPr lang="en-US" sz="1800" dirty="0" smtClean="0"/>
              <a:t> </a:t>
            </a:r>
            <a:r>
              <a:rPr lang="en-US" sz="1800" dirty="0" err="1" smtClean="0"/>
              <a:t>attributi</a:t>
            </a:r>
            <a:r>
              <a:rPr lang="en-US" sz="1800" dirty="0" smtClean="0"/>
              <a:t> </a:t>
            </a:r>
            <a:r>
              <a:rPr lang="en-US" sz="1800" dirty="0" err="1" smtClean="0"/>
              <a:t>sul</a:t>
            </a:r>
            <a:r>
              <a:rPr lang="en-US" sz="1800" dirty="0" smtClean="0"/>
              <a:t> model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err="1" smtClean="0"/>
              <a:t>Gli</a:t>
            </a:r>
            <a:r>
              <a:rPr lang="en-US" sz="1800" dirty="0" smtClean="0"/>
              <a:t> </a:t>
            </a:r>
            <a:r>
              <a:rPr lang="en-US" sz="1800" dirty="0" err="1" smtClean="0"/>
              <a:t>attributi</a:t>
            </a:r>
            <a:r>
              <a:rPr lang="en-US" sz="1800" dirty="0" smtClean="0"/>
              <a:t> </a:t>
            </a:r>
            <a:r>
              <a:rPr lang="en-US" sz="1800" dirty="0" err="1" smtClean="0"/>
              <a:t>vengono</a:t>
            </a:r>
            <a:r>
              <a:rPr lang="en-US" sz="1800" dirty="0" smtClean="0"/>
              <a:t> </a:t>
            </a:r>
            <a:r>
              <a:rPr lang="en-US" sz="1800" dirty="0" err="1" smtClean="0"/>
              <a:t>parsati</a:t>
            </a:r>
            <a:r>
              <a:rPr lang="en-US" sz="1800" dirty="0" smtClean="0"/>
              <a:t> e </a:t>
            </a:r>
            <a:r>
              <a:rPr lang="en-US" sz="1800" dirty="0" err="1" smtClean="0"/>
              <a:t>viene</a:t>
            </a:r>
            <a:r>
              <a:rPr lang="en-US" sz="1800" dirty="0" smtClean="0"/>
              <a:t> </a:t>
            </a:r>
            <a:r>
              <a:rPr lang="en-US" sz="1800" dirty="0" err="1" smtClean="0"/>
              <a:t>generato</a:t>
            </a:r>
            <a:r>
              <a:rPr lang="en-US" sz="1800" dirty="0" smtClean="0"/>
              <a:t> </a:t>
            </a:r>
            <a:r>
              <a:rPr lang="en-US" sz="1800" dirty="0" err="1" smtClean="0"/>
              <a:t>codice</a:t>
            </a:r>
            <a:r>
              <a:rPr lang="en-US" sz="1800" dirty="0" smtClean="0"/>
              <a:t> </a:t>
            </a:r>
            <a:r>
              <a:rPr lang="en-US" sz="1800" dirty="0" err="1" smtClean="0"/>
              <a:t>Javascript</a:t>
            </a:r>
            <a:r>
              <a:rPr lang="en-US" sz="1800" dirty="0" smtClean="0"/>
              <a:t> o </a:t>
            </a:r>
            <a:r>
              <a:rPr lang="en-US" sz="1800" dirty="0" err="1" smtClean="0"/>
              <a:t>attributi</a:t>
            </a:r>
            <a:r>
              <a:rPr lang="en-US" sz="1800" dirty="0" smtClean="0"/>
              <a:t> HTML 5  </a:t>
            </a:r>
            <a:r>
              <a:rPr lang="en-US" sz="1800" dirty="0" err="1" smtClean="0"/>
              <a:t>sul</a:t>
            </a:r>
            <a:r>
              <a:rPr lang="en-US" sz="1800" dirty="0" smtClean="0"/>
              <a:t> client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smtClean="0"/>
              <a:t>La </a:t>
            </a:r>
            <a:r>
              <a:rPr lang="en-US" sz="1800" dirty="0" err="1" smtClean="0"/>
              <a:t>validazione</a:t>
            </a:r>
            <a:r>
              <a:rPr lang="en-US" sz="1800" dirty="0" smtClean="0"/>
              <a:t> </a:t>
            </a:r>
            <a:r>
              <a:rPr lang="en-US" sz="1800" dirty="0" err="1" smtClean="0"/>
              <a:t>dei</a:t>
            </a:r>
            <a:r>
              <a:rPr lang="en-US" sz="1800" dirty="0" smtClean="0"/>
              <a:t> </a:t>
            </a:r>
            <a:r>
              <a:rPr lang="en-US" sz="1800" dirty="0" err="1" smtClean="0"/>
              <a:t>dati</a:t>
            </a:r>
            <a:r>
              <a:rPr lang="en-US" sz="1800" dirty="0" smtClean="0"/>
              <a:t> </a:t>
            </a:r>
            <a:r>
              <a:rPr lang="en-US" sz="1800" dirty="0" err="1" smtClean="0"/>
              <a:t>avviene</a:t>
            </a:r>
            <a:r>
              <a:rPr lang="en-US" sz="1800" dirty="0" smtClean="0"/>
              <a:t> </a:t>
            </a:r>
            <a:r>
              <a:rPr lang="en-US" sz="1800" dirty="0" err="1" smtClean="0"/>
              <a:t>tramite</a:t>
            </a:r>
            <a:r>
              <a:rPr lang="en-US" sz="1800" dirty="0" smtClean="0"/>
              <a:t> plugin </a:t>
            </a:r>
            <a:r>
              <a:rPr lang="en-US" sz="1800" dirty="0" err="1" smtClean="0"/>
              <a:t>jQuery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err="1" smtClean="0"/>
              <a:t>Sul</a:t>
            </a:r>
            <a:r>
              <a:rPr lang="en-US" sz="1800" dirty="0" smtClean="0"/>
              <a:t> server la </a:t>
            </a:r>
            <a:r>
              <a:rPr lang="en-US" sz="1800" dirty="0" err="1" smtClean="0"/>
              <a:t>validazione</a:t>
            </a:r>
            <a:r>
              <a:rPr lang="en-US" sz="1800" dirty="0" smtClean="0"/>
              <a:t> </a:t>
            </a:r>
            <a:r>
              <a:rPr lang="en-US" sz="1800" dirty="0" err="1" smtClean="0"/>
              <a:t>si</a:t>
            </a:r>
            <a:r>
              <a:rPr lang="en-US" sz="1800" dirty="0" smtClean="0"/>
              <a:t> </a:t>
            </a:r>
            <a:r>
              <a:rPr lang="en-US" sz="1800" dirty="0" err="1" smtClean="0"/>
              <a:t>controlla</a:t>
            </a:r>
            <a:r>
              <a:rPr lang="en-US" sz="1800" dirty="0" smtClean="0"/>
              <a:t> con la </a:t>
            </a:r>
            <a:r>
              <a:rPr lang="en-US" sz="1800" dirty="0" err="1" smtClean="0"/>
              <a:t>proprietà</a:t>
            </a:r>
            <a:r>
              <a:rPr lang="en-US" sz="1800" dirty="0" smtClean="0"/>
              <a:t> </a:t>
            </a:r>
            <a:r>
              <a:rPr lang="en-US" sz="1800" smtClean="0"/>
              <a:t>ModelState.IsValid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Validazione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3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Domande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Grazie per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vostro</a:t>
            </a:r>
            <a:r>
              <a:rPr lang="en-US" dirty="0" smtClean="0"/>
              <a:t> tempo!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06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ASP.NET MVC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body" sz="quarter" idx="10"/>
          </p:nvPr>
        </p:nvSpPr>
        <p:spPr>
          <a:xfrm>
            <a:off x="5334000" y="3276600"/>
            <a:ext cx="2819400" cy="381000"/>
          </a:xfrm>
        </p:spPr>
        <p:txBody>
          <a:bodyPr/>
          <a:lstStyle/>
          <a:p>
            <a:r>
              <a:rPr lang="en-US" sz="2000" dirty="0" smtClean="0"/>
              <a:t>Stefano </a:t>
            </a:r>
            <a:r>
              <a:rPr lang="en-US" sz="2000" dirty="0" err="1" smtClean="0"/>
              <a:t>Mostarda</a:t>
            </a:r>
            <a:endParaRPr lang="en-US" sz="2000" dirty="0" smtClean="0"/>
          </a:p>
          <a:p>
            <a:r>
              <a:rPr lang="en-US" sz="2000" dirty="0" smtClean="0"/>
              <a:t>Software Architect @5DLabs.it</a:t>
            </a:r>
          </a:p>
          <a:p>
            <a:r>
              <a:rPr lang="en-US" sz="2000" dirty="0" smtClean="0">
                <a:hlinkClick r:id="rId3"/>
              </a:rPr>
              <a:t>sm@aspitalia.com</a:t>
            </a:r>
            <a:endParaRPr lang="en-US" sz="2000" dirty="0" smtClean="0"/>
          </a:p>
          <a:p>
            <a:r>
              <a:rPr lang="en-US" sz="2000" dirty="0" smtClean="0"/>
              <a:t>@sm15455</a:t>
            </a:r>
          </a:p>
        </p:txBody>
      </p:sp>
      <p:pic>
        <p:nvPicPr>
          <p:cNvPr id="4" name="Picture 3" descr="C:\Users\Daniele\Desktop\5dM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5867400"/>
            <a:ext cx="935023" cy="744501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1026" name="Picture 2" descr="ASPItalia.com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040400"/>
            <a:ext cx="2762250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43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Tutto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materiale</a:t>
            </a:r>
            <a:r>
              <a:rPr lang="en-US" dirty="0" smtClean="0"/>
              <a:t> di </a:t>
            </a:r>
            <a:r>
              <a:rPr lang="en-US" dirty="0" err="1" smtClean="0"/>
              <a:t>oggi</a:t>
            </a:r>
            <a:r>
              <a:rPr lang="en-US" dirty="0" smtClean="0"/>
              <a:t> è </a:t>
            </a:r>
            <a:r>
              <a:rPr lang="en-US" dirty="0" err="1" smtClean="0"/>
              <a:t>disponibile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>
                <a:hlinkClick r:id="rId3"/>
              </a:rPr>
              <a:t>http://aspitalia.com/web-camp</a:t>
            </a:r>
            <a:endParaRPr lang="en-US" dirty="0" smtClean="0"/>
          </a:p>
          <a:p>
            <a:r>
              <a:rPr lang="en-US" dirty="0" err="1" smtClean="0"/>
              <a:t>Troverete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contenuti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endParaRPr lang="en-US" dirty="0" smtClean="0"/>
          </a:p>
          <a:p>
            <a:pPr lvl="1"/>
            <a:r>
              <a:rPr lang="en-US" dirty="0" smtClean="0"/>
              <a:t>IE9</a:t>
            </a:r>
          </a:p>
          <a:p>
            <a:pPr lvl="1"/>
            <a:r>
              <a:rPr lang="en-US" dirty="0" err="1" smtClean="0"/>
              <a:t>WebMatrix</a:t>
            </a:r>
            <a:endParaRPr lang="en-US" dirty="0" smtClean="0"/>
          </a:p>
          <a:p>
            <a:pPr lvl="1"/>
            <a:r>
              <a:rPr lang="en-US" dirty="0" smtClean="0"/>
              <a:t>HTML5</a:t>
            </a:r>
          </a:p>
          <a:p>
            <a:r>
              <a:rPr lang="en-US" dirty="0" err="1" smtClean="0"/>
              <a:t>Tutto</a:t>
            </a:r>
            <a:r>
              <a:rPr lang="en-US" dirty="0" smtClean="0"/>
              <a:t> gratis!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Dove </a:t>
            </a:r>
            <a:r>
              <a:rPr lang="en-US" dirty="0" err="1" smtClean="0"/>
              <a:t>trovo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materiale</a:t>
            </a:r>
            <a:r>
              <a:rPr lang="en-US" dirty="0" smtClean="0"/>
              <a:t> di </a:t>
            </a:r>
            <a:r>
              <a:rPr lang="en-US" dirty="0" err="1" smtClean="0"/>
              <a:t>oggi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6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Introduzione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ad ASP.NET MVC</a:t>
            </a:r>
          </a:p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Capire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il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model</a:t>
            </a:r>
          </a:p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Creare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un controller</a:t>
            </a:r>
          </a:p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Creare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una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view</a:t>
            </a:r>
          </a:p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Accedere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ai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dati</a:t>
            </a:r>
            <a:endParaRPr lang="en-US" b="1" dirty="0" smtClean="0"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Validare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l’input</a:t>
            </a:r>
            <a:r>
              <a:rPr lang="en-US" b="1" dirty="0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 Light" pitchFamily="34" charset="0"/>
                <a:ea typeface="Segoe UI" pitchFamily="34" charset="0"/>
                <a:cs typeface="Segoe UI" pitchFamily="34" charset="0"/>
              </a:rPr>
              <a:t>dell’utente</a:t>
            </a:r>
            <a:endParaRPr lang="en-US" dirty="0" smtClean="0">
              <a:latin typeface="Segoe UI Light" pitchFamily="34" charset="0"/>
              <a:ea typeface="Segoe UI" pitchFamily="34" charset="0"/>
              <a:cs typeface="Segoe UI" pitchFamily="34" charset="0"/>
            </a:endParaRPr>
          </a:p>
          <a:p>
            <a:pPr lvl="1"/>
            <a:endParaRPr lang="en-US" dirty="0" smtClean="0">
              <a:latin typeface="Segoe UI Light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ASP.NET MVC 101</a:t>
            </a:r>
            <a:endParaRPr lang="en-US" dirty="0"/>
          </a:p>
        </p:txBody>
      </p:sp>
      <p:sp>
        <p:nvSpPr>
          <p:cNvPr id="4" name="Cube 3"/>
          <p:cNvSpPr/>
          <p:nvPr/>
        </p:nvSpPr>
        <p:spPr bwMode="auto">
          <a:xfrm>
            <a:off x="5524500" y="4114800"/>
            <a:ext cx="2346960" cy="2072640"/>
          </a:xfrm>
          <a:prstGeom prst="cub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Model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(Data)</a:t>
            </a:r>
          </a:p>
        </p:txBody>
      </p:sp>
      <p:sp>
        <p:nvSpPr>
          <p:cNvPr id="5" name="Cube 4"/>
          <p:cNvSpPr/>
          <p:nvPr/>
        </p:nvSpPr>
        <p:spPr bwMode="auto">
          <a:xfrm>
            <a:off x="1272540" y="4175760"/>
            <a:ext cx="2346960" cy="2072640"/>
          </a:xfrm>
          <a:prstGeom prst="cub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View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(Presentation)</a:t>
            </a:r>
          </a:p>
        </p:txBody>
      </p:sp>
      <p:sp>
        <p:nvSpPr>
          <p:cNvPr id="6" name="Cube 5"/>
          <p:cNvSpPr/>
          <p:nvPr/>
        </p:nvSpPr>
        <p:spPr bwMode="auto">
          <a:xfrm>
            <a:off x="3589020" y="1752600"/>
            <a:ext cx="2346960" cy="2072640"/>
          </a:xfrm>
          <a:prstGeom prst="cub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Controller</a:t>
            </a:r>
          </a:p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(Input)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3771900" y="5105400"/>
            <a:ext cx="1600200" cy="457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3097114">
            <a:off x="5912398" y="3232365"/>
            <a:ext cx="1274733" cy="457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9" name="Right Arrow 8"/>
          <p:cNvSpPr/>
          <p:nvPr/>
        </p:nvSpPr>
        <p:spPr bwMode="auto">
          <a:xfrm rot="7930799">
            <a:off x="2284103" y="3232364"/>
            <a:ext cx="1274733" cy="457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4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Come </a:t>
            </a:r>
            <a:r>
              <a:rPr lang="en-US" dirty="0" err="1" smtClean="0"/>
              <a:t>funziona</a:t>
            </a:r>
            <a:r>
              <a:rPr lang="en-US" dirty="0" smtClean="0"/>
              <a:t> MVC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 bwMode="auto">
          <a:xfrm>
            <a:off x="1044276" y="2427141"/>
            <a:ext cx="1600200" cy="838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solidFill>
                  <a:schemeClr val="bg1"/>
                </a:solidFill>
                <a:effectLst/>
                <a:latin typeface="Tahoma" pitchFamily="34" charset="0"/>
              </a:rPr>
              <a:t>Request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873076" y="4255941"/>
            <a:ext cx="1752600" cy="1066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solidFill>
                  <a:schemeClr val="bg1"/>
                </a:solidFill>
                <a:effectLst/>
                <a:latin typeface="Tahoma" pitchFamily="34" charset="0"/>
              </a:rPr>
              <a:t>View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873076" y="2350941"/>
            <a:ext cx="1752600" cy="1066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solidFill>
                  <a:schemeClr val="bg1"/>
                </a:solidFill>
                <a:effectLst/>
                <a:latin typeface="Tahoma" pitchFamily="34" charset="0"/>
              </a:rPr>
              <a:t>Controller</a:t>
            </a:r>
          </a:p>
        </p:txBody>
      </p:sp>
      <p:pic>
        <p:nvPicPr>
          <p:cNvPr id="8" name="Picture 7" descr="C:\Users\Levi\AppData\Local\Microsoft\Windows\Temporary Internet Files\Content.IE5\HDERI5K3\MCj0431626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1710" y="5322741"/>
            <a:ext cx="846366" cy="846366"/>
          </a:xfrm>
          <a:prstGeom prst="rect">
            <a:avLst/>
          </a:prstGeom>
          <a:noFill/>
        </p:spPr>
      </p:pic>
      <p:pic>
        <p:nvPicPr>
          <p:cNvPr id="9" name="Picture 8" descr="C:\Users\Levi\AppData\Local\Microsoft\Windows\Temporary Internet Files\Content.IE5\9BQEC2CV\MCj0431530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6909" y="5363717"/>
            <a:ext cx="696559" cy="783629"/>
          </a:xfrm>
          <a:prstGeom prst="rect">
            <a:avLst/>
          </a:prstGeom>
          <a:noFill/>
        </p:spPr>
      </p:pic>
      <p:sp>
        <p:nvSpPr>
          <p:cNvPr id="10" name="Right Arrow 9"/>
          <p:cNvSpPr/>
          <p:nvPr/>
        </p:nvSpPr>
        <p:spPr bwMode="auto">
          <a:xfrm>
            <a:off x="3558875" y="5581278"/>
            <a:ext cx="359229" cy="293914"/>
          </a:xfrm>
          <a:prstGeom prst="rightArrow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Console" pitchFamily="49" charset="0"/>
            </a:endParaRPr>
          </a:p>
        </p:txBody>
      </p:sp>
      <p:cxnSp>
        <p:nvCxnSpPr>
          <p:cNvPr id="11" name="Straight Arrow Connector 10"/>
          <p:cNvCxnSpPr>
            <a:stCxn id="7" idx="2"/>
            <a:endCxn id="6" idx="0"/>
          </p:cNvCxnSpPr>
          <p:nvPr/>
        </p:nvCxnSpPr>
        <p:spPr bwMode="auto">
          <a:xfrm rot="5400000">
            <a:off x="3330276" y="3836841"/>
            <a:ext cx="838200" cy="1588"/>
          </a:xfrm>
          <a:prstGeom prst="straightConnector1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82353"/>
                  <a:invGamma/>
                </a:schemeClr>
              </a:gs>
            </a:gsLst>
            <a:lin ang="5400000" scaled="1"/>
          </a:gra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" name="Picture 11" descr="C:\Users\Levi\AppData\Local\Microsoft\Windows\Temporary Internet Files\Content.IE5\9BQEC2CV\MCj0431530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8876" y="3570141"/>
            <a:ext cx="386913" cy="435277"/>
          </a:xfrm>
          <a:prstGeom prst="rect">
            <a:avLst/>
          </a:prstGeom>
          <a:noFill/>
        </p:spPr>
      </p:pic>
      <p:sp>
        <p:nvSpPr>
          <p:cNvPr id="13" name="Left Arrow 12"/>
          <p:cNvSpPr/>
          <p:nvPr/>
        </p:nvSpPr>
        <p:spPr bwMode="auto">
          <a:xfrm>
            <a:off x="968076" y="4408341"/>
            <a:ext cx="1600200" cy="8382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solidFill>
                  <a:schemeClr val="bg1"/>
                </a:solidFill>
                <a:effectLst/>
                <a:latin typeface="Tahoma" pitchFamily="34" charset="0"/>
              </a:rPr>
              <a:t>Response</a:t>
            </a:r>
          </a:p>
        </p:txBody>
      </p:sp>
      <p:pic>
        <p:nvPicPr>
          <p:cNvPr id="14" name="Picture 13" descr="C:\Users\Levi\AppData\Local\Microsoft\Windows\Temporary Internet Files\Content.IE5\HDERI5K3\MCj0431626000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1476" y="4255941"/>
            <a:ext cx="533400" cy="533400"/>
          </a:xfrm>
          <a:prstGeom prst="rect">
            <a:avLst/>
          </a:prstGeom>
          <a:noFill/>
        </p:spPr>
      </p:pic>
      <p:sp>
        <p:nvSpPr>
          <p:cNvPr id="15" name="TextBox 22"/>
          <p:cNvSpPr txBox="1"/>
          <p:nvPr/>
        </p:nvSpPr>
        <p:spPr>
          <a:xfrm>
            <a:off x="5921076" y="2350941"/>
            <a:ext cx="27122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algn="l"/>
            <a:r>
              <a:rPr lang="en-US" sz="2000" u="sng" dirty="0" smtClean="0">
                <a:solidFill>
                  <a:schemeClr val="tx1"/>
                </a:solidFill>
              </a:rPr>
              <a:t>Controller</a:t>
            </a:r>
          </a:p>
          <a:p>
            <a:pPr algn="l"/>
            <a:r>
              <a:rPr lang="en-US" sz="2000" dirty="0" err="1" smtClean="0">
                <a:solidFill>
                  <a:schemeClr val="tx1"/>
                </a:solidFill>
              </a:rPr>
              <a:t>Recupera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informazioni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e le </a:t>
            </a:r>
            <a:r>
              <a:rPr lang="en-US" sz="2000" dirty="0" err="1" smtClean="0">
                <a:solidFill>
                  <a:schemeClr val="tx1"/>
                </a:solidFill>
              </a:rPr>
              <a:t>mette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nel</a:t>
            </a:r>
            <a:r>
              <a:rPr lang="en-US" sz="2000" dirty="0" smtClean="0">
                <a:solidFill>
                  <a:schemeClr val="tx1"/>
                </a:solidFill>
              </a:rPr>
              <a:t> Model</a:t>
            </a:r>
          </a:p>
        </p:txBody>
      </p:sp>
      <p:sp>
        <p:nvSpPr>
          <p:cNvPr id="16" name="TextBox 24"/>
          <p:cNvSpPr txBox="1"/>
          <p:nvPr/>
        </p:nvSpPr>
        <p:spPr>
          <a:xfrm>
            <a:off x="5921076" y="4255941"/>
            <a:ext cx="20267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algn="l"/>
            <a:r>
              <a:rPr lang="en-US" sz="2000" u="sng" dirty="0" smtClean="0">
                <a:solidFill>
                  <a:schemeClr val="tx1"/>
                </a:solidFill>
              </a:rPr>
              <a:t>View</a:t>
            </a:r>
          </a:p>
          <a:p>
            <a:pPr algn="l"/>
            <a:r>
              <a:rPr lang="en-US" sz="2000" dirty="0" err="1" smtClean="0">
                <a:solidFill>
                  <a:schemeClr val="tx1"/>
                </a:solidFill>
              </a:rPr>
              <a:t>Visualizza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dati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2000" dirty="0" err="1" smtClean="0">
                <a:solidFill>
                  <a:schemeClr val="tx1"/>
                </a:solidFill>
              </a:rPr>
              <a:t>nel</a:t>
            </a:r>
            <a:r>
              <a:rPr lang="en-US" sz="2000" dirty="0" smtClean="0">
                <a:solidFill>
                  <a:schemeClr val="tx1"/>
                </a:solidFill>
              </a:rPr>
              <a:t> model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4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3" grpId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É </a:t>
            </a:r>
            <a:r>
              <a:rPr lang="en-US" sz="1800" dirty="0" err="1" smtClean="0"/>
              <a:t>una</a:t>
            </a:r>
            <a:r>
              <a:rPr lang="en-US" sz="1800" dirty="0" smtClean="0"/>
              <a:t> </a:t>
            </a:r>
            <a:r>
              <a:rPr lang="en-US" sz="1800" dirty="0" err="1" smtClean="0"/>
              <a:t>normale</a:t>
            </a:r>
            <a:r>
              <a:rPr lang="en-US" sz="1800" dirty="0" smtClean="0"/>
              <a:t> </a:t>
            </a:r>
            <a:r>
              <a:rPr lang="en-US" sz="1800" dirty="0" err="1" smtClean="0"/>
              <a:t>classe</a:t>
            </a:r>
            <a:r>
              <a:rPr lang="en-US" sz="1800" dirty="0" smtClean="0"/>
              <a:t> .NET </a:t>
            </a:r>
            <a:r>
              <a:rPr lang="en-US" sz="1800" dirty="0" err="1" smtClean="0"/>
              <a:t>che</a:t>
            </a:r>
            <a:r>
              <a:rPr lang="en-US" sz="1800" dirty="0" smtClean="0"/>
              <a:t> </a:t>
            </a:r>
            <a:r>
              <a:rPr lang="en-US" sz="1800" dirty="0" err="1" smtClean="0"/>
              <a:t>espone</a:t>
            </a:r>
            <a:r>
              <a:rPr lang="en-US" sz="1800" dirty="0" smtClean="0"/>
              <a:t> </a:t>
            </a:r>
            <a:r>
              <a:rPr lang="en-US" sz="1800" dirty="0" err="1" smtClean="0"/>
              <a:t>proprietà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Non </a:t>
            </a:r>
            <a:r>
              <a:rPr lang="en-US" sz="1800" dirty="0" err="1" smtClean="0"/>
              <a:t>deve</a:t>
            </a:r>
            <a:r>
              <a:rPr lang="en-US" sz="1800" dirty="0" smtClean="0"/>
              <a:t> </a:t>
            </a:r>
            <a:r>
              <a:rPr lang="en-US" sz="1800" dirty="0" err="1" smtClean="0"/>
              <a:t>ereditare</a:t>
            </a:r>
            <a:r>
              <a:rPr lang="en-US" sz="1800" dirty="0" smtClean="0"/>
              <a:t> da </a:t>
            </a:r>
            <a:r>
              <a:rPr lang="en-US" sz="1800" dirty="0" err="1" smtClean="0"/>
              <a:t>alcuna</a:t>
            </a:r>
            <a:r>
              <a:rPr lang="en-US" sz="1800" dirty="0" smtClean="0"/>
              <a:t> </a:t>
            </a:r>
            <a:r>
              <a:rPr lang="en-US" sz="1800" dirty="0" err="1" smtClean="0"/>
              <a:t>classe</a:t>
            </a:r>
            <a:r>
              <a:rPr lang="en-US" sz="1800" dirty="0" smtClean="0"/>
              <a:t> o </a:t>
            </a:r>
            <a:r>
              <a:rPr lang="en-US" sz="1800" dirty="0" err="1" smtClean="0"/>
              <a:t>implementare</a:t>
            </a:r>
            <a:r>
              <a:rPr lang="en-US" sz="1800" dirty="0" smtClean="0"/>
              <a:t> </a:t>
            </a:r>
            <a:r>
              <a:rPr lang="en-US" sz="1800" dirty="0" err="1" smtClean="0"/>
              <a:t>alcuna</a:t>
            </a:r>
            <a:r>
              <a:rPr lang="en-US" sz="1800" dirty="0" smtClean="0"/>
              <a:t> </a:t>
            </a:r>
            <a:r>
              <a:rPr lang="en-US" sz="1800" dirty="0" err="1" smtClean="0"/>
              <a:t>interfaccia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Viene</a:t>
            </a:r>
            <a:r>
              <a:rPr lang="en-US" sz="1800" dirty="0" smtClean="0"/>
              <a:t> </a:t>
            </a:r>
            <a:r>
              <a:rPr lang="en-US" sz="1800" dirty="0" err="1" smtClean="0"/>
              <a:t>istanziata</a:t>
            </a:r>
            <a:r>
              <a:rPr lang="en-US" sz="1800" dirty="0" smtClean="0"/>
              <a:t> e </a:t>
            </a:r>
            <a:r>
              <a:rPr lang="en-US" sz="1800" dirty="0" err="1" smtClean="0"/>
              <a:t>popolata</a:t>
            </a:r>
            <a:r>
              <a:rPr lang="en-US" sz="1800" dirty="0" smtClean="0"/>
              <a:t> dal model e poi </a:t>
            </a:r>
            <a:r>
              <a:rPr lang="en-US" sz="1800" dirty="0" err="1" smtClean="0"/>
              <a:t>letta</a:t>
            </a:r>
            <a:r>
              <a:rPr lang="en-US" sz="1800" dirty="0" smtClean="0"/>
              <a:t> </a:t>
            </a:r>
            <a:r>
              <a:rPr lang="en-US" sz="1800" dirty="0" err="1" smtClean="0"/>
              <a:t>dalla</a:t>
            </a:r>
            <a:r>
              <a:rPr lang="en-US" sz="1800" dirty="0" smtClean="0"/>
              <a:t> view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Il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16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É </a:t>
            </a:r>
            <a:r>
              <a:rPr lang="en-US" sz="1800" dirty="0" err="1" smtClean="0"/>
              <a:t>una</a:t>
            </a:r>
            <a:r>
              <a:rPr lang="en-US" sz="1800" dirty="0" smtClean="0"/>
              <a:t> </a:t>
            </a:r>
            <a:r>
              <a:rPr lang="en-US" sz="1800" dirty="0" err="1" smtClean="0"/>
              <a:t>normale</a:t>
            </a:r>
            <a:r>
              <a:rPr lang="en-US" sz="1800" dirty="0" smtClean="0"/>
              <a:t> </a:t>
            </a:r>
            <a:r>
              <a:rPr lang="en-US" sz="1800" dirty="0" err="1" smtClean="0"/>
              <a:t>classe</a:t>
            </a:r>
            <a:r>
              <a:rPr lang="en-US" sz="1800" dirty="0" smtClean="0"/>
              <a:t> .NET </a:t>
            </a:r>
            <a:r>
              <a:rPr lang="en-US" sz="1800" dirty="0" err="1" smtClean="0"/>
              <a:t>che</a:t>
            </a:r>
            <a:r>
              <a:rPr lang="en-US" sz="1800" dirty="0" smtClean="0"/>
              <a:t> </a:t>
            </a:r>
            <a:r>
              <a:rPr lang="en-US" sz="1800" dirty="0" err="1" smtClean="0"/>
              <a:t>eredita</a:t>
            </a:r>
            <a:r>
              <a:rPr lang="en-US" sz="1800" dirty="0" smtClean="0"/>
              <a:t> </a:t>
            </a:r>
            <a:r>
              <a:rPr lang="en-US" sz="1800" dirty="0" err="1" smtClean="0"/>
              <a:t>dalla</a:t>
            </a:r>
            <a:r>
              <a:rPr lang="en-US" sz="1800" dirty="0" smtClean="0"/>
              <a:t> </a:t>
            </a:r>
            <a:r>
              <a:rPr lang="en-US" sz="1800" dirty="0" err="1" smtClean="0"/>
              <a:t>classe</a:t>
            </a:r>
            <a:r>
              <a:rPr lang="en-US" sz="1800" dirty="0" smtClean="0"/>
              <a:t> base Controller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Ogni</a:t>
            </a:r>
            <a:r>
              <a:rPr lang="en-US" sz="1800" dirty="0" smtClean="0"/>
              <a:t> </a:t>
            </a:r>
            <a:r>
              <a:rPr lang="en-US" sz="1800" dirty="0" err="1" smtClean="0"/>
              <a:t>metodo</a:t>
            </a:r>
            <a:r>
              <a:rPr lang="en-US" sz="1800" dirty="0" smtClean="0"/>
              <a:t> </a:t>
            </a:r>
            <a:r>
              <a:rPr lang="en-US" sz="1800" dirty="0" err="1" smtClean="0"/>
              <a:t>invocabile</a:t>
            </a:r>
            <a:r>
              <a:rPr lang="en-US" sz="1800" dirty="0" smtClean="0"/>
              <a:t> </a:t>
            </a:r>
            <a:r>
              <a:rPr lang="en-US" sz="1800" dirty="0" err="1" smtClean="0"/>
              <a:t>viene</a:t>
            </a:r>
            <a:r>
              <a:rPr lang="en-US" sz="1800" dirty="0" smtClean="0"/>
              <a:t> </a:t>
            </a:r>
            <a:r>
              <a:rPr lang="en-US" sz="1800" dirty="0" err="1" smtClean="0"/>
              <a:t>definito</a:t>
            </a:r>
            <a:r>
              <a:rPr lang="en-US" sz="1800" dirty="0" smtClean="0"/>
              <a:t> </a:t>
            </a:r>
            <a:r>
              <a:rPr lang="en-US" sz="1800" b="1" dirty="0" smtClean="0"/>
              <a:t>Action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err="1" smtClean="0"/>
              <a:t>Una</a:t>
            </a:r>
            <a:r>
              <a:rPr lang="en-US" sz="1800" dirty="0" smtClean="0"/>
              <a:t> action </a:t>
            </a:r>
            <a:r>
              <a:rPr lang="en-US" sz="1800" dirty="0" err="1" smtClean="0"/>
              <a:t>deve</a:t>
            </a:r>
            <a:r>
              <a:rPr lang="en-US" sz="1800" dirty="0" smtClean="0"/>
              <a:t> </a:t>
            </a:r>
            <a:r>
              <a:rPr lang="en-US" sz="1800" dirty="0" err="1" smtClean="0"/>
              <a:t>restituire</a:t>
            </a:r>
            <a:r>
              <a:rPr lang="en-US" sz="1800" dirty="0" smtClean="0"/>
              <a:t> un </a:t>
            </a:r>
            <a:r>
              <a:rPr lang="en-US" sz="1800" dirty="0" err="1" smtClean="0"/>
              <a:t>oggetto</a:t>
            </a:r>
            <a:r>
              <a:rPr lang="en-US" sz="1800" dirty="0" smtClean="0"/>
              <a:t> di </a:t>
            </a:r>
            <a:r>
              <a:rPr lang="en-US" sz="1800" dirty="0" err="1" smtClean="0"/>
              <a:t>tipo</a:t>
            </a:r>
            <a:r>
              <a:rPr lang="en-US" sz="1800" dirty="0" smtClean="0"/>
              <a:t> </a:t>
            </a:r>
            <a:r>
              <a:rPr lang="en-US" sz="1800" dirty="0" err="1" smtClean="0"/>
              <a:t>ActionResult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Un </a:t>
            </a:r>
            <a:r>
              <a:rPr lang="en-US" sz="1800" dirty="0" err="1" smtClean="0"/>
              <a:t>oggetto</a:t>
            </a:r>
            <a:r>
              <a:rPr lang="en-US" sz="1800" dirty="0" smtClean="0"/>
              <a:t> </a:t>
            </a:r>
            <a:r>
              <a:rPr lang="en-US" sz="1800" dirty="0" err="1" smtClean="0"/>
              <a:t>ActionResult</a:t>
            </a:r>
            <a:r>
              <a:rPr lang="en-US" sz="1800" dirty="0" smtClean="0"/>
              <a:t> </a:t>
            </a:r>
            <a:r>
              <a:rPr lang="en-US" sz="1800" dirty="0" err="1" smtClean="0"/>
              <a:t>può</a:t>
            </a:r>
            <a:r>
              <a:rPr lang="en-US" sz="1800" dirty="0" smtClean="0"/>
              <a:t> </a:t>
            </a:r>
            <a:r>
              <a:rPr lang="en-US" sz="1800" dirty="0" err="1" smtClean="0"/>
              <a:t>corrispondere</a:t>
            </a:r>
            <a:r>
              <a:rPr lang="en-US" sz="1800" dirty="0" smtClean="0"/>
              <a:t> ad </a:t>
            </a:r>
            <a:r>
              <a:rPr lang="en-US" sz="1800" dirty="0" err="1" smtClean="0"/>
              <a:t>una</a:t>
            </a:r>
            <a:r>
              <a:rPr lang="en-US" sz="1800" dirty="0" smtClean="0"/>
              <a:t> View, ad </a:t>
            </a:r>
            <a:r>
              <a:rPr lang="en-US" sz="1800" dirty="0" err="1" smtClean="0"/>
              <a:t>una</a:t>
            </a:r>
            <a:r>
              <a:rPr lang="en-US" sz="1800" dirty="0" smtClean="0"/>
              <a:t> </a:t>
            </a:r>
            <a:r>
              <a:rPr lang="en-US" sz="1800" dirty="0" err="1" smtClean="0"/>
              <a:t>risposta</a:t>
            </a:r>
            <a:r>
              <a:rPr lang="en-US" sz="1800" dirty="0" smtClean="0"/>
              <a:t> </a:t>
            </a:r>
            <a:r>
              <a:rPr lang="en-US" sz="1800" dirty="0" err="1" smtClean="0"/>
              <a:t>Json</a:t>
            </a:r>
            <a:r>
              <a:rPr lang="en-US" sz="1800" dirty="0" smtClean="0"/>
              <a:t>, ad </a:t>
            </a:r>
            <a:r>
              <a:rPr lang="en-US" sz="1800" dirty="0" err="1" smtClean="0"/>
              <a:t>una</a:t>
            </a:r>
            <a:r>
              <a:rPr lang="en-US" sz="1800" dirty="0" smtClean="0"/>
              <a:t> redirect, </a:t>
            </a:r>
            <a:r>
              <a:rPr lang="en-US" sz="1800" dirty="0" err="1" smtClean="0"/>
              <a:t>etc</a:t>
            </a:r>
            <a:r>
              <a:rPr lang="en-US" sz="1800" dirty="0" smtClean="0"/>
              <a:t> etc.-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Il 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38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É </a:t>
            </a:r>
            <a:r>
              <a:rPr lang="en-US" sz="1800" dirty="0" err="1"/>
              <a:t>una</a:t>
            </a:r>
            <a:r>
              <a:rPr lang="en-US" sz="1800" dirty="0"/>
              <a:t> </a:t>
            </a:r>
            <a:r>
              <a:rPr lang="en-US" sz="1800" dirty="0" err="1"/>
              <a:t>normale</a:t>
            </a:r>
            <a:r>
              <a:rPr lang="en-US" sz="1800" dirty="0"/>
              <a:t> </a:t>
            </a:r>
            <a:r>
              <a:rPr lang="en-US" sz="1800" dirty="0" err="1"/>
              <a:t>classe</a:t>
            </a:r>
            <a:r>
              <a:rPr lang="en-US" sz="1800" dirty="0"/>
              <a:t> .NET </a:t>
            </a:r>
            <a:r>
              <a:rPr lang="en-US" sz="1800" dirty="0" err="1"/>
              <a:t>che</a:t>
            </a:r>
            <a:r>
              <a:rPr lang="en-US" sz="1800" dirty="0"/>
              <a:t> </a:t>
            </a:r>
            <a:r>
              <a:rPr lang="en-US" sz="1800" dirty="0" err="1"/>
              <a:t>eredita</a:t>
            </a:r>
            <a:r>
              <a:rPr lang="en-US" sz="1800" dirty="0"/>
              <a:t> </a:t>
            </a:r>
            <a:r>
              <a:rPr lang="en-US" sz="1800" dirty="0" err="1"/>
              <a:t>dalla</a:t>
            </a:r>
            <a:r>
              <a:rPr lang="en-US" sz="1800" dirty="0"/>
              <a:t> </a:t>
            </a:r>
            <a:r>
              <a:rPr lang="en-US" sz="1800" dirty="0" err="1"/>
              <a:t>classe</a:t>
            </a:r>
            <a:r>
              <a:rPr lang="en-US" sz="1800" dirty="0"/>
              <a:t> base Controller</a:t>
            </a:r>
          </a:p>
          <a:p>
            <a:endParaRPr lang="en-US" sz="1800" dirty="0"/>
          </a:p>
          <a:p>
            <a:r>
              <a:rPr lang="en-US" sz="1800" dirty="0" err="1"/>
              <a:t>Ogni</a:t>
            </a:r>
            <a:r>
              <a:rPr lang="en-US" sz="1800" dirty="0"/>
              <a:t> </a:t>
            </a:r>
            <a:r>
              <a:rPr lang="en-US" sz="1800" dirty="0" err="1"/>
              <a:t>metodo</a:t>
            </a:r>
            <a:r>
              <a:rPr lang="en-US" sz="1800" dirty="0"/>
              <a:t> </a:t>
            </a:r>
            <a:r>
              <a:rPr lang="en-US" sz="1800" dirty="0" err="1"/>
              <a:t>invocabile</a:t>
            </a:r>
            <a:r>
              <a:rPr lang="en-US" sz="1800" dirty="0"/>
              <a:t> </a:t>
            </a:r>
            <a:r>
              <a:rPr lang="en-US" sz="1800" dirty="0" err="1"/>
              <a:t>viene</a:t>
            </a:r>
            <a:r>
              <a:rPr lang="en-US" sz="1800" dirty="0"/>
              <a:t> </a:t>
            </a:r>
            <a:r>
              <a:rPr lang="en-US" sz="1800" dirty="0" err="1"/>
              <a:t>definito</a:t>
            </a:r>
            <a:r>
              <a:rPr lang="en-US" sz="1800" dirty="0"/>
              <a:t> </a:t>
            </a:r>
            <a:r>
              <a:rPr lang="en-US" sz="1800" b="1" dirty="0"/>
              <a:t>Action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err="1"/>
              <a:t>Una</a:t>
            </a:r>
            <a:r>
              <a:rPr lang="en-US" sz="1800" dirty="0"/>
              <a:t> action </a:t>
            </a:r>
            <a:r>
              <a:rPr lang="en-US" sz="1800" dirty="0" err="1"/>
              <a:t>deve</a:t>
            </a:r>
            <a:r>
              <a:rPr lang="en-US" sz="1800" dirty="0"/>
              <a:t> </a:t>
            </a:r>
            <a:r>
              <a:rPr lang="en-US" sz="1800" dirty="0" err="1"/>
              <a:t>restituire</a:t>
            </a:r>
            <a:r>
              <a:rPr lang="en-US" sz="1800" dirty="0"/>
              <a:t> un </a:t>
            </a:r>
            <a:r>
              <a:rPr lang="en-US" sz="1800" dirty="0" err="1"/>
              <a:t>oggetto</a:t>
            </a:r>
            <a:r>
              <a:rPr lang="en-US" sz="1800" dirty="0"/>
              <a:t> di </a:t>
            </a:r>
            <a:r>
              <a:rPr lang="en-US" sz="1800" dirty="0" err="1"/>
              <a:t>tipo</a:t>
            </a:r>
            <a:r>
              <a:rPr lang="en-US" sz="1800" dirty="0"/>
              <a:t> </a:t>
            </a:r>
            <a:r>
              <a:rPr lang="en-US" sz="1800" dirty="0" err="1"/>
              <a:t>ActionResult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 </a:t>
            </a:r>
            <a:r>
              <a:rPr lang="en-US" sz="1800" dirty="0" err="1"/>
              <a:t>oggetto</a:t>
            </a:r>
            <a:r>
              <a:rPr lang="en-US" sz="1800" dirty="0"/>
              <a:t> </a:t>
            </a:r>
            <a:r>
              <a:rPr lang="en-US" sz="1800" dirty="0" err="1"/>
              <a:t>ActionResult</a:t>
            </a:r>
            <a:r>
              <a:rPr lang="en-US" sz="1800" dirty="0"/>
              <a:t> </a:t>
            </a:r>
            <a:r>
              <a:rPr lang="en-US" sz="1800" dirty="0" err="1"/>
              <a:t>può</a:t>
            </a:r>
            <a:r>
              <a:rPr lang="en-US" sz="1800" dirty="0"/>
              <a:t> </a:t>
            </a:r>
            <a:r>
              <a:rPr lang="en-US" sz="1800" dirty="0" err="1"/>
              <a:t>corrispondere</a:t>
            </a:r>
            <a:r>
              <a:rPr lang="en-US" sz="1800" dirty="0"/>
              <a:t> ad </a:t>
            </a:r>
            <a:r>
              <a:rPr lang="en-US" sz="1800" dirty="0" err="1"/>
              <a:t>una</a:t>
            </a:r>
            <a:r>
              <a:rPr lang="en-US" sz="1800" dirty="0"/>
              <a:t> View, ad </a:t>
            </a:r>
            <a:r>
              <a:rPr lang="en-US" sz="1800" dirty="0" err="1"/>
              <a:t>una</a:t>
            </a:r>
            <a:r>
              <a:rPr lang="en-US" sz="1800" dirty="0"/>
              <a:t> </a:t>
            </a:r>
            <a:r>
              <a:rPr lang="en-US" sz="1800" dirty="0" err="1"/>
              <a:t>risposta</a:t>
            </a:r>
            <a:r>
              <a:rPr lang="en-US" sz="1800" dirty="0"/>
              <a:t> </a:t>
            </a:r>
            <a:r>
              <a:rPr lang="en-US" sz="1800" dirty="0" err="1"/>
              <a:t>Json</a:t>
            </a:r>
            <a:r>
              <a:rPr lang="en-US" sz="1800" dirty="0"/>
              <a:t>, ad </a:t>
            </a:r>
            <a:r>
              <a:rPr lang="en-US" sz="1800" dirty="0" err="1"/>
              <a:t>una</a:t>
            </a:r>
            <a:r>
              <a:rPr lang="en-US" sz="1800" dirty="0"/>
              <a:t> redirect, </a:t>
            </a:r>
            <a:r>
              <a:rPr lang="en-US" sz="1800" dirty="0" err="1"/>
              <a:t>etc</a:t>
            </a:r>
            <a:r>
              <a:rPr lang="en-US" sz="1800" dirty="0"/>
              <a:t> etc.-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30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b Camp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egoe UI LIght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Web%20Camps%20Template</Template>
  <TotalTime>3863</TotalTime>
  <Words>614</Words>
  <Application>Microsoft Office PowerPoint</Application>
  <PresentationFormat>On-screen Show (4:3)</PresentationFormat>
  <Paragraphs>104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Web Camps Template</vt:lpstr>
      <vt:lpstr>PowerPoint Presentation</vt:lpstr>
      <vt:lpstr>ASP.NET MVC </vt:lpstr>
      <vt:lpstr>Dove trovo il materiale di oggi?</vt:lpstr>
      <vt:lpstr>Agenda</vt:lpstr>
      <vt:lpstr>ASP.NET MVC 101</vt:lpstr>
      <vt:lpstr>Come funziona MVC</vt:lpstr>
      <vt:lpstr>Il model</vt:lpstr>
      <vt:lpstr>Il controller</vt:lpstr>
      <vt:lpstr>La view</vt:lpstr>
      <vt:lpstr>Validazione</vt:lpstr>
      <vt:lpstr>Q&amp;A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Web Matrix - Part 1</dc:title>
  <dc:creator>James Senior</dc:creator>
  <dc:description>This session is broken down into three parts, each of approximately 50-60 minutes.  At the end of this training you will have a good base understanding of WebMatrix and how to build websites and web applications using the tool and framework.
In Part 1 you will learn what is WebMatrix, who is WebMatrix for and you will be introduced to the Razor Syntax. Razor is a view engine which was conceived to simplify the current syntax used in ASP.NET web pages. You will learn how to access a database and how to use a WebGrid control to present tabular data (ie: rows and columns)
by James Senior</dc:description>
  <cp:lastModifiedBy>SM15455</cp:lastModifiedBy>
  <cp:revision>109</cp:revision>
  <dcterms:created xsi:type="dcterms:W3CDTF">2010-10-22T23:18:51Z</dcterms:created>
  <dcterms:modified xsi:type="dcterms:W3CDTF">2012-03-23T16:57:29Z</dcterms:modified>
  <cp:version>1.0</cp:version>
</cp:coreProperties>
</file>