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20"/>
  </p:notesMasterIdLst>
  <p:handoutMasterIdLst>
    <p:handoutMasterId r:id="rId21"/>
  </p:handoutMasterIdLst>
  <p:sldIdLst>
    <p:sldId id="256" r:id="rId5"/>
    <p:sldId id="412" r:id="rId6"/>
    <p:sldId id="413" r:id="rId7"/>
    <p:sldId id="257" r:id="rId8"/>
    <p:sldId id="403" r:id="rId9"/>
    <p:sldId id="397" r:id="rId10"/>
    <p:sldId id="404" r:id="rId11"/>
    <p:sldId id="405" r:id="rId12"/>
    <p:sldId id="406" r:id="rId13"/>
    <p:sldId id="407" r:id="rId14"/>
    <p:sldId id="410" r:id="rId15"/>
    <p:sldId id="408" r:id="rId16"/>
    <p:sldId id="409" r:id="rId17"/>
    <p:sldId id="411" r:id="rId18"/>
    <p:sldId id="402" r:id="rId19"/>
  </p:sldIdLst>
  <p:sldSz cx="9906000" cy="6858000" type="A4"/>
  <p:notesSz cx="6735763" cy="986948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59E"/>
    <a:srgbClr val="009933"/>
    <a:srgbClr val="990099"/>
    <a:srgbClr val="CC0000"/>
    <a:srgbClr val="C561B2"/>
    <a:srgbClr val="99FF66"/>
    <a:srgbClr val="8CC541"/>
    <a:srgbClr val="193C5E"/>
    <a:srgbClr val="1484B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82671" autoAdjust="0"/>
  </p:normalViewPr>
  <p:slideViewPr>
    <p:cSldViewPr>
      <p:cViewPr>
        <p:scale>
          <a:sx n="75" d="100"/>
          <a:sy n="75" d="100"/>
        </p:scale>
        <p:origin x="-1478" y="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30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978"/>
    </p:cViewPr>
  </p:sorterViewPr>
  <p:notesViewPr>
    <p:cSldViewPr>
      <p:cViewPr varScale="1">
        <p:scale>
          <a:sx n="93" d="100"/>
          <a:sy n="93" d="100"/>
        </p:scale>
        <p:origin x="-3744" y="-120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68185" y="9362915"/>
            <a:ext cx="1903202" cy="39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t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 algn="l">
              <a:defRPr/>
            </a:pPr>
            <a:endParaRPr lang="it-IT" i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973659" y="9470228"/>
            <a:ext cx="1505566" cy="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b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it-IT"/>
              <a:t>Pag. </a:t>
            </a:r>
            <a:fld id="{D0FE495C-5430-4A4E-883C-27E97743541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697" y="182216"/>
            <a:ext cx="3324944" cy="8335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6970" y="9036719"/>
            <a:ext cx="1841823" cy="722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2667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24070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428749" y="1"/>
            <a:ext cx="2305410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3263" y="1085850"/>
            <a:ext cx="5343525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416" y="4934744"/>
            <a:ext cx="5388931" cy="419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  <a:p>
            <a:pPr lvl="4"/>
            <a:r>
              <a:rPr lang="it-IT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42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DE60BAEC-D849-4E5E-BC74-7183D59EFA3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29" y="271476"/>
            <a:ext cx="1669506" cy="61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9121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3263" y="1085850"/>
            <a:ext cx="5343525" cy="3700463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1ED2A-36EA-42E1-8D71-16B3BD387AE6}" type="slidenum">
              <a:rPr lang="it-IT" smtClean="0"/>
              <a:pPr/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34AD4B-0C75-4200-83D1-1FACE2D29BF6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162" y="2138933"/>
            <a:ext cx="8963261" cy="2082155"/>
          </a:xfrm>
        </p:spPr>
        <p:txBody>
          <a:bodyPr anchor="t"/>
          <a:lstStyle>
            <a:lvl1pPr algn="l">
              <a:defRPr sz="6000" b="1" cap="none" baseline="0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metro style app with XAML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512" y="4509120"/>
            <a:ext cx="9001000" cy="1892112"/>
          </a:xfrm>
        </p:spPr>
        <p:txBody>
          <a:bodyPr anchor="b"/>
          <a:lstStyle>
            <a:lvl1pPr marL="0" indent="0" algn="l">
              <a:buNone/>
              <a:defRPr sz="4000" baseline="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err="1" smtClean="0"/>
              <a:t>nome</a:t>
            </a:r>
            <a:r>
              <a:rPr lang="en-US" dirty="0" smtClean="0"/>
              <a:t> </a:t>
            </a:r>
            <a:r>
              <a:rPr lang="en-US" dirty="0" err="1" smtClean="0"/>
              <a:t>cognome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mail</a:t>
            </a:r>
          </a:p>
          <a:p>
            <a:pPr lvl="0"/>
            <a:r>
              <a:rPr lang="it-IT" dirty="0" smtClean="0"/>
              <a:t>blog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53" y="260648"/>
            <a:ext cx="857587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80821"/>
      </p:ext>
    </p:extLst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1"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2"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ection">
    <p:bg>
      <p:bgPr>
        <a:solidFill>
          <a:srgbClr val="00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title section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"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ctr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single text in slide </a:t>
            </a:r>
            <a:r>
              <a:rPr lang="en-US" dirty="0" err="1" smtClean="0"/>
              <a:t>sdkljfsd</a:t>
            </a:r>
            <a:r>
              <a:rPr lang="en-US" dirty="0" smtClean="0"/>
              <a:t> </a:t>
            </a:r>
            <a:r>
              <a:rPr lang="en-US" dirty="0" err="1" smtClean="0"/>
              <a:t>lkjf</a:t>
            </a:r>
            <a:r>
              <a:rPr lang="en-US" dirty="0" smtClean="0"/>
              <a:t> </a:t>
            </a:r>
            <a:r>
              <a:rPr lang="en-US" dirty="0" err="1" smtClean="0"/>
              <a:t>sdljfskfsdfsdksslksjfsdljsljlsjl</a:t>
            </a:r>
            <a:r>
              <a:rPr lang="en-US" dirty="0" smtClean="0"/>
              <a:t> </a:t>
            </a:r>
            <a:r>
              <a:rPr lang="en-US" dirty="0" err="1" smtClean="0"/>
              <a:t>ls</a:t>
            </a:r>
            <a:r>
              <a:rPr lang="en-US" dirty="0" smtClean="0"/>
              <a:t> </a:t>
            </a:r>
            <a:r>
              <a:rPr lang="en-US" dirty="0" err="1" smtClean="0"/>
              <a:t>skfljsd</a:t>
            </a:r>
            <a:r>
              <a:rPr lang="en-US" dirty="0" smtClean="0"/>
              <a:t> </a:t>
            </a:r>
            <a:r>
              <a:rPr lang="en-US" dirty="0" err="1" smtClean="0"/>
              <a:t>lfksj</a:t>
            </a:r>
            <a:r>
              <a:rPr lang="en-US" dirty="0" smtClean="0"/>
              <a:t> </a:t>
            </a:r>
            <a:r>
              <a:rPr lang="en-US" dirty="0" err="1" smtClean="0"/>
              <a:t>lfksjflksjf</a:t>
            </a:r>
            <a:r>
              <a:rPr lang="en-US" dirty="0" smtClean="0"/>
              <a:t> </a:t>
            </a:r>
            <a:r>
              <a:rPr lang="en-US" dirty="0" err="1" smtClean="0"/>
              <a:t>slkf</a:t>
            </a:r>
            <a:r>
              <a:rPr lang="en-US" dirty="0" smtClean="0"/>
              <a:t> 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84309"/>
      </p:ext>
    </p:extLst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6974"/>
            <a:ext cx="9066212" cy="5400377"/>
          </a:xfrm>
        </p:spPr>
        <p:txBody>
          <a:bodyPr/>
          <a:lstStyle>
            <a:lvl1pPr>
              <a:lnSpc>
                <a:spcPct val="200000"/>
              </a:lnSpc>
              <a:defRPr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First</a:t>
            </a:r>
          </a:p>
          <a:p>
            <a:pPr lvl="0"/>
            <a:r>
              <a:rPr lang="en-US" dirty="0" smtClean="0"/>
              <a:t>Second</a:t>
            </a:r>
          </a:p>
          <a:p>
            <a:pPr lvl="0"/>
            <a:r>
              <a:rPr lang="en-US" dirty="0" smtClean="0"/>
              <a:t>Third</a:t>
            </a:r>
          </a:p>
          <a:p>
            <a:pPr lvl="0"/>
            <a:r>
              <a:rPr lang="en-US" dirty="0" smtClean="0"/>
              <a:t>Forth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504" y="115888"/>
            <a:ext cx="9073008" cy="865187"/>
          </a:xfrm>
        </p:spPr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10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8800"/>
            <a:ext cx="9066212" cy="5400377"/>
          </a:xfrm>
        </p:spPr>
        <p:txBody>
          <a:bodyPr/>
          <a:lstStyle>
            <a:lvl1pPr marL="0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accent4">
                    <a:lumMod val="10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Source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="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light_generic.xaml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"/&gt;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504" y="115888"/>
            <a:ext cx="907300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196975"/>
            <a:ext cx="9066212" cy="511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72" r:id="rId3"/>
    <p:sldLayoutId id="2147483770" r:id="rId4"/>
    <p:sldLayoutId id="2147483774" r:id="rId5"/>
    <p:sldLayoutId id="2147483760" r:id="rId6"/>
    <p:sldLayoutId id="2147483764" r:id="rId7"/>
    <p:sldLayoutId id="2147483773" r:id="rId8"/>
  </p:sldLayoutIdLst>
  <p:transition>
    <p:strips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0">
          <a:solidFill>
            <a:schemeClr val="tx1"/>
          </a:solidFill>
          <a:effectLst/>
          <a:latin typeface="Segoe UI Semibold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 b="0">
          <a:solidFill>
            <a:schemeClr val="tx1"/>
          </a:solidFill>
          <a:effectLst/>
          <a:latin typeface="Segoe UI Light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 b="0">
          <a:solidFill>
            <a:schemeClr val="tx1"/>
          </a:solidFill>
          <a:effectLst/>
          <a:latin typeface="Segoe UI Light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b="0">
          <a:solidFill>
            <a:schemeClr val="tx1"/>
          </a:solidFill>
          <a:effectLst/>
          <a:latin typeface="Segoe UI Light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WP7: </a:t>
            </a:r>
            <a:r>
              <a:rPr lang="it-IT" dirty="0" err="1"/>
              <a:t>mastering</a:t>
            </a:r>
            <a:r>
              <a:rPr lang="it-IT" dirty="0"/>
              <a:t> audio e video </a:t>
            </a:r>
            <a:r>
              <a:rPr lang="it-IT" dirty="0" err="1"/>
              <a:t>capture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Cristian Civera</a:t>
            </a:r>
          </a:p>
          <a:p>
            <a:r>
              <a:rPr lang="it-IT" dirty="0" smtClean="0"/>
              <a:t>cristian@aspitalia.com</a:t>
            </a:r>
          </a:p>
          <a:p>
            <a:r>
              <a:rPr lang="it-IT" dirty="0" smtClean="0"/>
              <a:t>@</a:t>
            </a:r>
            <a:r>
              <a:rPr lang="it-IT" dirty="0" err="1" smtClean="0"/>
              <a:t>CristianCivera</a:t>
            </a:r>
            <a:endParaRPr lang="it-IT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276" y="5229200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36" y="3573016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060628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Sink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FileSink</a:t>
            </a:r>
            <a:endParaRPr lang="it-IT" dirty="0" smtClean="0"/>
          </a:p>
          <a:p>
            <a:pPr lvl="1"/>
            <a:r>
              <a:rPr lang="it-IT" dirty="0" smtClean="0"/>
              <a:t>Per salvare audio e video in MP4</a:t>
            </a:r>
          </a:p>
          <a:p>
            <a:pPr lvl="1"/>
            <a:r>
              <a:rPr lang="it-IT" dirty="0" smtClean="0"/>
              <a:t>Nell’</a:t>
            </a:r>
            <a:r>
              <a:rPr lang="it-IT" dirty="0" err="1" smtClean="0"/>
              <a:t>isolated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endParaRPr lang="it-IT" dirty="0" smtClean="0"/>
          </a:p>
          <a:p>
            <a:r>
              <a:rPr lang="it-IT" dirty="0" err="1" smtClean="0"/>
              <a:t>VideoSink</a:t>
            </a:r>
            <a:r>
              <a:rPr lang="it-IT" dirty="0" smtClean="0"/>
              <a:t> e </a:t>
            </a:r>
            <a:r>
              <a:rPr lang="it-IT" dirty="0" err="1" smtClean="0"/>
              <a:t>AudioSink</a:t>
            </a:r>
            <a:r>
              <a:rPr lang="it-IT" dirty="0" smtClean="0"/>
              <a:t> (</a:t>
            </a:r>
            <a:r>
              <a:rPr lang="it-IT" dirty="0" err="1" smtClean="0"/>
              <a:t>Microphone</a:t>
            </a:r>
            <a:r>
              <a:rPr lang="it-IT" dirty="0" smtClean="0"/>
              <a:t>)</a:t>
            </a:r>
          </a:p>
          <a:p>
            <a:pPr lvl="1"/>
            <a:r>
              <a:rPr lang="it-IT" dirty="0" smtClean="0"/>
              <a:t>Classe astratta per ottenere i frame video e i sample audio</a:t>
            </a:r>
          </a:p>
          <a:p>
            <a:pPr lvl="1"/>
            <a:r>
              <a:rPr lang="it-IT" dirty="0" err="1" smtClean="0"/>
              <a:t>WriteableBitmap</a:t>
            </a:r>
            <a:r>
              <a:rPr lang="it-IT" dirty="0" smtClean="0"/>
              <a:t> per mostrare</a:t>
            </a:r>
          </a:p>
          <a:p>
            <a:pPr lvl="1"/>
            <a:r>
              <a:rPr lang="it-IT" dirty="0" err="1" smtClean="0"/>
              <a:t>MediaElement</a:t>
            </a:r>
            <a:r>
              <a:rPr lang="it-IT" dirty="0" smtClean="0"/>
              <a:t>/</a:t>
            </a:r>
            <a:r>
              <a:rPr lang="it-IT" dirty="0" err="1" smtClean="0"/>
              <a:t>SoundEffect</a:t>
            </a:r>
            <a:r>
              <a:rPr lang="it-IT" dirty="0" smtClean="0"/>
              <a:t> per riprodurre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45536184"/>
      </p:ext>
    </p:extLst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Salvare l’audio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Nessun </a:t>
            </a:r>
            <a:r>
              <a:rPr lang="it-IT" dirty="0" err="1" smtClean="0"/>
              <a:t>encoding</a:t>
            </a:r>
            <a:r>
              <a:rPr lang="it-IT" dirty="0" smtClean="0"/>
              <a:t> nativo</a:t>
            </a:r>
          </a:p>
          <a:p>
            <a:r>
              <a:rPr lang="it-IT" dirty="0" smtClean="0"/>
              <a:t>Salvare in WAV</a:t>
            </a:r>
          </a:p>
          <a:p>
            <a:pPr lvl="1"/>
            <a:r>
              <a:rPr lang="it-IT" dirty="0" err="1" smtClean="0"/>
              <a:t>Encoding</a:t>
            </a:r>
            <a:r>
              <a:rPr lang="it-IT" dirty="0" smtClean="0"/>
              <a:t> lato server con </a:t>
            </a:r>
            <a:r>
              <a:rPr lang="it-IT" dirty="0" err="1" smtClean="0"/>
              <a:t>codec</a:t>
            </a:r>
            <a:r>
              <a:rPr lang="it-IT" dirty="0" smtClean="0"/>
              <a:t> </a:t>
            </a:r>
            <a:r>
              <a:rPr lang="it-IT" dirty="0" err="1" smtClean="0"/>
              <a:t>unmanaged</a:t>
            </a:r>
            <a:endParaRPr lang="it-IT" dirty="0" smtClean="0"/>
          </a:p>
          <a:p>
            <a:pPr lvl="2"/>
            <a:r>
              <a:rPr lang="it-IT" dirty="0" smtClean="0"/>
              <a:t>Es: LAME MP3</a:t>
            </a:r>
          </a:p>
          <a:p>
            <a:r>
              <a:rPr lang="it-IT" dirty="0" err="1" smtClean="0"/>
              <a:t>SaveRingtoneTask</a:t>
            </a:r>
            <a:r>
              <a:rPr lang="it-IT" dirty="0" smtClean="0"/>
              <a:t>: per salvare come suoneria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4987562"/>
      </p:ext>
    </p:extLst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Video e audio </a:t>
            </a:r>
            <a:r>
              <a:rPr lang="it-IT" dirty="0" err="1" smtClean="0"/>
              <a:t>capture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0874459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Audio </a:t>
            </a:r>
            <a:r>
              <a:rPr lang="it-IT" dirty="0" err="1" smtClean="0"/>
              <a:t>samples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Samples</a:t>
            </a:r>
            <a:r>
              <a:rPr lang="it-IT" dirty="0" smtClean="0"/>
              <a:t>: campionature</a:t>
            </a:r>
          </a:p>
          <a:p>
            <a:pPr lvl="1"/>
            <a:r>
              <a:rPr lang="it-IT" dirty="0" smtClean="0"/>
              <a:t>44100 al secondo</a:t>
            </a:r>
          </a:p>
          <a:p>
            <a:pPr lvl="1"/>
            <a:r>
              <a:rPr lang="it-IT" dirty="0" smtClean="0"/>
              <a:t>Altezza del segnale in un preciso tempo</a:t>
            </a:r>
          </a:p>
          <a:p>
            <a:r>
              <a:rPr lang="it-IT" dirty="0" smtClean="0"/>
              <a:t>Bits per sample: 8, 16, 24</a:t>
            </a:r>
          </a:p>
          <a:p>
            <a:r>
              <a:rPr lang="it-IT" dirty="0" smtClean="0"/>
              <a:t>In Windows Phone PCM, 16 Bit, 1 canale</a:t>
            </a:r>
          </a:p>
          <a:p>
            <a:pPr lvl="1"/>
            <a:r>
              <a:rPr lang="it-IT" dirty="0" err="1" smtClean="0"/>
              <a:t>AudioSink</a:t>
            </a:r>
            <a:r>
              <a:rPr lang="it-IT" dirty="0" smtClean="0"/>
              <a:t> 16000 byte ogni mezzo secondo</a:t>
            </a:r>
          </a:p>
        </p:txBody>
      </p:sp>
    </p:spTree>
    <p:extLst>
      <p:ext uri="{BB962C8B-B14F-4D97-AF65-F5344CB8AC3E}">
        <p14:creationId xmlns:p14="http://schemas.microsoft.com/office/powerpoint/2010/main" val="1513364393"/>
      </p:ext>
    </p:extLst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Waveform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89873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504" y="115888"/>
            <a:ext cx="9073008" cy="865187"/>
          </a:xfrm>
        </p:spPr>
        <p:txBody>
          <a:bodyPr/>
          <a:lstStyle/>
          <a:p>
            <a:r>
              <a:rPr lang="it-IT" dirty="0" smtClean="0"/>
              <a:t>Valutazione – Codice WP6</a:t>
            </a:r>
            <a:endParaRPr lang="it-IT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88504" y="1629022"/>
            <a:ext cx="9066212" cy="5544394"/>
          </a:xfrm>
        </p:spPr>
        <p:txBody>
          <a:bodyPr/>
          <a:lstStyle/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www.dotnetcampus.it/eval -&gt; WP6</a:t>
            </a:r>
            <a:endParaRPr lang="it-I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0" y="1052736"/>
            <a:ext cx="511256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4752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Sponsor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6" name="Picture 5" descr="C:\Users\robertob\AppData\Local\Microsoft\Windows\Temporary Internet Files\Content.Outlook\QG2JEDXL\SPONSOR-BL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40" y="908720"/>
            <a:ext cx="964972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22580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chi sono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Sono senior software architect e fondatore di 5DLabs.it</a:t>
            </a:r>
          </a:p>
          <a:p>
            <a:r>
              <a:rPr lang="it-IT" dirty="0" smtClean="0"/>
              <a:t>Faccio lo speaker, l’autore di libri, il trainer e il developer</a:t>
            </a:r>
          </a:p>
          <a:p>
            <a:r>
              <a:rPr lang="it-IT" dirty="0" smtClean="0"/>
              <a:t>Sono Microsoft MVP in ASP.NET/IIS dal </a:t>
            </a:r>
            <a:r>
              <a:rPr lang="it-IT" dirty="0" smtClean="0"/>
              <a:t>2003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77299894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ABC </a:t>
            </a:r>
            <a:r>
              <a:rPr lang="it-IT" dirty="0" err="1" smtClean="0"/>
              <a:t>ImageSource</a:t>
            </a:r>
            <a:endParaRPr lang="it-IT" dirty="0"/>
          </a:p>
          <a:p>
            <a:r>
              <a:rPr lang="it-IT" dirty="0" smtClean="0"/>
              <a:t>Manipolazione immagini</a:t>
            </a:r>
          </a:p>
          <a:p>
            <a:r>
              <a:rPr lang="it-IT" dirty="0" smtClean="0"/>
              <a:t>Video </a:t>
            </a:r>
            <a:r>
              <a:rPr lang="it-IT" dirty="0" err="1" smtClean="0"/>
              <a:t>capture</a:t>
            </a:r>
            <a:endParaRPr lang="it-IT" dirty="0" smtClean="0"/>
          </a:p>
          <a:p>
            <a:r>
              <a:rPr lang="it-IT" dirty="0" smtClean="0"/>
              <a:t>ABC Audio</a:t>
            </a:r>
          </a:p>
          <a:p>
            <a:r>
              <a:rPr lang="it-IT" dirty="0" smtClean="0"/>
              <a:t>Audio </a:t>
            </a:r>
            <a:r>
              <a:rPr lang="it-IT" dirty="0" err="1" smtClean="0"/>
              <a:t>capture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53066833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Immagini: ABC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Image: UI </a:t>
            </a:r>
            <a:r>
              <a:rPr lang="it-IT" dirty="0" err="1" smtClean="0"/>
              <a:t>Element</a:t>
            </a:r>
            <a:r>
              <a:rPr lang="it-IT" dirty="0" smtClean="0"/>
              <a:t> per visualizzare</a:t>
            </a:r>
          </a:p>
          <a:p>
            <a:r>
              <a:rPr lang="it-IT" dirty="0" err="1" smtClean="0"/>
              <a:t>ImageBrush</a:t>
            </a:r>
            <a:r>
              <a:rPr lang="it-IT" dirty="0" smtClean="0"/>
              <a:t>: </a:t>
            </a:r>
            <a:r>
              <a:rPr lang="it-IT" dirty="0" err="1" smtClean="0"/>
              <a:t>Brush</a:t>
            </a:r>
            <a:r>
              <a:rPr lang="it-IT" dirty="0" smtClean="0"/>
              <a:t> basato su immagine</a:t>
            </a:r>
          </a:p>
          <a:p>
            <a:r>
              <a:rPr lang="it-IT" dirty="0" err="1" smtClean="0"/>
              <a:t>ImageSource</a:t>
            </a:r>
            <a:endParaRPr lang="it-IT" dirty="0" smtClean="0"/>
          </a:p>
          <a:p>
            <a:pPr lvl="1"/>
            <a:r>
              <a:rPr lang="it-IT" dirty="0" err="1" smtClean="0"/>
              <a:t>BitmapImage</a:t>
            </a:r>
            <a:r>
              <a:rPr lang="it-IT" dirty="0" smtClean="0"/>
              <a:t>: da URI o </a:t>
            </a:r>
            <a:r>
              <a:rPr lang="it-IT" dirty="0" err="1" smtClean="0"/>
              <a:t>Stream</a:t>
            </a:r>
            <a:r>
              <a:rPr lang="it-IT" dirty="0" smtClean="0"/>
              <a:t> (JPEG, PNG)</a:t>
            </a:r>
          </a:p>
          <a:p>
            <a:pPr lvl="1"/>
            <a:r>
              <a:rPr lang="it-IT" dirty="0" err="1" smtClean="0"/>
              <a:t>WriteableBitmap</a:t>
            </a:r>
            <a:r>
              <a:rPr lang="it-IT" dirty="0" smtClean="0"/>
              <a:t>: da </a:t>
            </a:r>
            <a:r>
              <a:rPr lang="it-IT" dirty="0" err="1" smtClean="0"/>
              <a:t>UIElement</a:t>
            </a:r>
            <a:r>
              <a:rPr lang="it-IT" dirty="0" smtClean="0"/>
              <a:t> o </a:t>
            </a:r>
            <a:r>
              <a:rPr lang="it-IT" dirty="0" err="1" smtClean="0"/>
              <a:t>BitmapImage</a:t>
            </a:r>
            <a:endParaRPr lang="it-IT" dirty="0" smtClean="0"/>
          </a:p>
          <a:p>
            <a:pPr lvl="2"/>
            <a:r>
              <a:rPr lang="it-IT" dirty="0" smtClean="0"/>
              <a:t>Accesso ai Pixel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7614108"/>
      </p:ext>
    </p:extLst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Image, </a:t>
            </a:r>
            <a:r>
              <a:rPr lang="it-IT" dirty="0" err="1" smtClean="0"/>
              <a:t>BitmapImage</a:t>
            </a:r>
            <a:r>
              <a:rPr lang="it-IT" dirty="0" smtClean="0"/>
              <a:t>, </a:t>
            </a:r>
            <a:r>
              <a:rPr lang="it-IT" dirty="0" err="1" smtClean="0"/>
              <a:t>WriteableBitmap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871957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WriteableBitmap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Proprietà </a:t>
            </a:r>
            <a:r>
              <a:rPr lang="it-IT" dirty="0" err="1" smtClean="0"/>
              <a:t>Pixels</a:t>
            </a:r>
            <a:endParaRPr lang="it-IT" dirty="0" smtClean="0"/>
          </a:p>
          <a:p>
            <a:pPr lvl="1"/>
            <a:r>
              <a:rPr lang="it-IT" dirty="0" smtClean="0"/>
              <a:t>Array di Int32</a:t>
            </a:r>
          </a:p>
          <a:p>
            <a:pPr lvl="1"/>
            <a:r>
              <a:rPr lang="it-IT" dirty="0" smtClean="0"/>
              <a:t>ARGB</a:t>
            </a:r>
          </a:p>
          <a:p>
            <a:pPr lvl="1"/>
            <a:endParaRPr lang="it-IT" dirty="0" smtClean="0"/>
          </a:p>
          <a:p>
            <a:pPr>
              <a:lnSpc>
                <a:spcPct val="100000"/>
              </a:lnSpc>
            </a:pPr>
            <a:r>
              <a:rPr lang="it-IT" dirty="0" err="1"/>
              <a:t>int</a:t>
            </a:r>
            <a:r>
              <a:rPr lang="it-IT" dirty="0"/>
              <a:t> b = </a:t>
            </a:r>
            <a:r>
              <a:rPr lang="it-IT" dirty="0" smtClean="0"/>
              <a:t>pixel </a:t>
            </a:r>
            <a:r>
              <a:rPr lang="it-IT" dirty="0"/>
              <a:t>&amp; </a:t>
            </a:r>
            <a:r>
              <a:rPr lang="it-IT" dirty="0" smtClean="0"/>
              <a:t>0xFF</a:t>
            </a:r>
            <a:br>
              <a:rPr lang="it-IT" dirty="0" smtClean="0"/>
            </a:br>
            <a:r>
              <a:rPr lang="de-DE" dirty="0" err="1" smtClean="0"/>
              <a:t>int</a:t>
            </a:r>
            <a:r>
              <a:rPr lang="de-DE" dirty="0" smtClean="0"/>
              <a:t> </a:t>
            </a:r>
            <a:r>
              <a:rPr lang="de-DE" dirty="0"/>
              <a:t>g = </a:t>
            </a:r>
            <a:r>
              <a:rPr lang="de-DE" dirty="0" smtClean="0"/>
              <a:t>(</a:t>
            </a:r>
            <a:r>
              <a:rPr lang="de-DE" dirty="0" err="1"/>
              <a:t>pixel</a:t>
            </a:r>
            <a:r>
              <a:rPr lang="de-DE" dirty="0"/>
              <a:t> &gt;&gt; 8) &amp; </a:t>
            </a:r>
            <a:r>
              <a:rPr lang="de-DE" dirty="0" smtClean="0"/>
              <a:t>0xFF</a:t>
            </a:r>
            <a:br>
              <a:rPr lang="de-DE" dirty="0" smtClean="0"/>
            </a:br>
            <a:r>
              <a:rPr lang="de-DE" dirty="0" err="1" smtClean="0"/>
              <a:t>int</a:t>
            </a:r>
            <a:r>
              <a:rPr lang="de-DE" dirty="0" smtClean="0"/>
              <a:t> </a:t>
            </a:r>
            <a:r>
              <a:rPr lang="de-DE" dirty="0"/>
              <a:t>r = </a:t>
            </a:r>
            <a:r>
              <a:rPr lang="de-DE" dirty="0" smtClean="0"/>
              <a:t>(</a:t>
            </a:r>
            <a:r>
              <a:rPr lang="de-DE" dirty="0" err="1"/>
              <a:t>pixel</a:t>
            </a:r>
            <a:r>
              <a:rPr lang="de-DE" dirty="0"/>
              <a:t> &gt;&gt; 16) &amp; </a:t>
            </a:r>
            <a:r>
              <a:rPr lang="de-DE" dirty="0" smtClean="0"/>
              <a:t>0xFF</a:t>
            </a:r>
            <a:br>
              <a:rPr lang="de-DE" dirty="0" smtClean="0"/>
            </a:br>
            <a:r>
              <a:rPr lang="de-DE" dirty="0" err="1" smtClean="0"/>
              <a:t>int</a:t>
            </a:r>
            <a:r>
              <a:rPr lang="de-DE" dirty="0" smtClean="0"/>
              <a:t> </a:t>
            </a:r>
            <a:r>
              <a:rPr lang="de-DE" dirty="0"/>
              <a:t>a = </a:t>
            </a:r>
            <a:r>
              <a:rPr lang="de-DE" dirty="0" smtClean="0"/>
              <a:t>(</a:t>
            </a:r>
            <a:r>
              <a:rPr lang="de-DE" dirty="0" err="1"/>
              <a:t>pixel</a:t>
            </a:r>
            <a:r>
              <a:rPr lang="de-DE" dirty="0"/>
              <a:t> &gt;&gt; 24) &amp; </a:t>
            </a:r>
            <a:r>
              <a:rPr lang="de-DE" dirty="0" smtClean="0"/>
              <a:t>0xFF</a:t>
            </a:r>
            <a:endParaRPr lang="de-DE" dirty="0"/>
          </a:p>
          <a:p>
            <a:endParaRPr lang="it-IT" dirty="0" smtClean="0"/>
          </a:p>
        </p:txBody>
      </p:sp>
      <p:pic>
        <p:nvPicPr>
          <p:cNvPr id="4" name="Picture 2" descr="AP_Con_Camera_ARGB_Arr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754" y="1344166"/>
            <a:ext cx="5238750" cy="2228850"/>
          </a:xfrm>
          <a:prstGeom prst="rect">
            <a:avLst/>
          </a:prstGeom>
          <a:solidFill>
            <a:schemeClr val="tx1"/>
          </a:solidFill>
          <a:extLst/>
        </p:spPr>
      </p:pic>
    </p:spTree>
    <p:extLst>
      <p:ext uri="{BB962C8B-B14F-4D97-AF65-F5344CB8AC3E}">
        <p14:creationId xmlns:p14="http://schemas.microsoft.com/office/powerpoint/2010/main" val="3340281704"/>
      </p:ext>
    </p:extLst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Effects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34426273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Video </a:t>
            </a:r>
            <a:r>
              <a:rPr lang="it-IT" dirty="0" err="1" smtClean="0"/>
              <a:t>capture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CaptureSource</a:t>
            </a:r>
            <a:r>
              <a:rPr lang="it-IT" dirty="0" smtClean="0"/>
              <a:t>: sorgente audio e video</a:t>
            </a:r>
          </a:p>
          <a:p>
            <a:r>
              <a:rPr lang="it-IT" dirty="0" err="1" smtClean="0"/>
              <a:t>CaptureDeviceConfiguration</a:t>
            </a:r>
            <a:endParaRPr lang="it-IT" dirty="0"/>
          </a:p>
          <a:p>
            <a:pPr lvl="1"/>
            <a:r>
              <a:rPr lang="it-IT" dirty="0" smtClean="0"/>
              <a:t>per ottenere i dispositivi audio e video</a:t>
            </a:r>
          </a:p>
          <a:p>
            <a:r>
              <a:rPr lang="it-IT" dirty="0" err="1" smtClean="0"/>
              <a:t>VideoBrush</a:t>
            </a:r>
            <a:r>
              <a:rPr lang="it-IT" dirty="0" smtClean="0"/>
              <a:t>: per mostrare</a:t>
            </a:r>
          </a:p>
          <a:p>
            <a:pPr lvl="1"/>
            <a:r>
              <a:rPr lang="it-IT" dirty="0" smtClean="0"/>
              <a:t>Alte prestazioni</a:t>
            </a:r>
          </a:p>
        </p:txBody>
      </p:sp>
    </p:spTree>
    <p:extLst>
      <p:ext uri="{BB962C8B-B14F-4D97-AF65-F5344CB8AC3E}">
        <p14:creationId xmlns:p14="http://schemas.microsoft.com/office/powerpoint/2010/main" val="2576668518"/>
      </p:ext>
    </p:extLst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Campus2012">
  <a:themeElements>
    <a:clrScheme name="Template 10">
      <a:dk1>
        <a:srgbClr val="000080"/>
      </a:dk1>
      <a:lt1>
        <a:srgbClr val="FFFFFF"/>
      </a:lt1>
      <a:dk2>
        <a:srgbClr val="000099"/>
      </a:dk2>
      <a:lt2>
        <a:srgbClr val="FFFF00"/>
      </a:lt2>
      <a:accent1>
        <a:srgbClr val="FF9900"/>
      </a:accent1>
      <a:accent2>
        <a:srgbClr val="3681CC"/>
      </a:accent2>
      <a:accent3>
        <a:srgbClr val="AAAACA"/>
      </a:accent3>
      <a:accent4>
        <a:srgbClr val="DADADA"/>
      </a:accent4>
      <a:accent5>
        <a:srgbClr val="FFCAAA"/>
      </a:accent5>
      <a:accent6>
        <a:srgbClr val="3074B9"/>
      </a:accent6>
      <a:hlink>
        <a:srgbClr val="C561B2"/>
      </a:hlink>
      <a:folHlink>
        <a:srgbClr val="969696"/>
      </a:folHlink>
    </a:clrScheme>
    <a:fontScheme name="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emplate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000080"/>
        </a:dk1>
        <a:lt1>
          <a:srgbClr val="FFFFFF"/>
        </a:lt1>
        <a:dk2>
          <a:srgbClr val="000099"/>
        </a:dk2>
        <a:lt2>
          <a:srgbClr val="FFFF00"/>
        </a:lt2>
        <a:accent1>
          <a:srgbClr val="FF9900"/>
        </a:accent1>
        <a:accent2>
          <a:srgbClr val="3681CC"/>
        </a:accent2>
        <a:accent3>
          <a:srgbClr val="AAAACA"/>
        </a:accent3>
        <a:accent4>
          <a:srgbClr val="DADADA"/>
        </a:accent4>
        <a:accent5>
          <a:srgbClr val="FFCAAA"/>
        </a:accent5>
        <a:accent6>
          <a:srgbClr val="3074B9"/>
        </a:accent6>
        <a:hlink>
          <a:srgbClr val="C561B2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EE125DAC7AF44BA50EB08B367D1DC1" ma:contentTypeVersion="0" ma:contentTypeDescription="Create a new document." ma:contentTypeScope="" ma:versionID="bef4dbe923800530bef08b720dd219b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488183-EA19-4742-89F6-6D2575C25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5334E3BA-195E-489F-BD5F-B5B7BAC2FCA5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2C1DFC0-6723-4B60-9E88-EE8AEE21BE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Campus2012</Template>
  <TotalTime>614</TotalTime>
  <Words>251</Words>
  <Application>Microsoft Office PowerPoint</Application>
  <PresentationFormat>A4 Paper (210x297 mm)</PresentationFormat>
  <Paragraphs>75</Paragraphs>
  <Slides>15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Campus2012</vt:lpstr>
      <vt:lpstr>WP7: mastering audio e video capture</vt:lpstr>
      <vt:lpstr>Sponsor</vt:lpstr>
      <vt:lpstr>chi sono</vt:lpstr>
      <vt:lpstr>agenda</vt:lpstr>
      <vt:lpstr>Immagini: ABC</vt:lpstr>
      <vt:lpstr>demo</vt:lpstr>
      <vt:lpstr>WriteableBitmap</vt:lpstr>
      <vt:lpstr>demo</vt:lpstr>
      <vt:lpstr>Video capture</vt:lpstr>
      <vt:lpstr>Sink</vt:lpstr>
      <vt:lpstr>Salvare l’audio</vt:lpstr>
      <vt:lpstr>demo</vt:lpstr>
      <vt:lpstr>Audio samples</vt:lpstr>
      <vt:lpstr>demo</vt:lpstr>
      <vt:lpstr>Valutazione – Codice WP6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WP7: mastering audio e video capture</dc:title>
  <dc:creator>Ricciolo</dc:creator>
  <cp:lastModifiedBy>Ricciolo</cp:lastModifiedBy>
  <cp:revision>14</cp:revision>
  <dcterms:created xsi:type="dcterms:W3CDTF">2012-04-15T12:27:28Z</dcterms:created>
  <dcterms:modified xsi:type="dcterms:W3CDTF">2012-04-21T07:53:01Z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0x010100E4EE125DAC7AF44BA50EB08B367D1DC1</vt:lpwstr>
  </property>
</Properties>
</file>