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handoutMasterIdLst>
    <p:handoutMasterId r:id="rId17"/>
  </p:handoutMasterIdLst>
  <p:sldIdLst>
    <p:sldId id="256" r:id="rId3"/>
    <p:sldId id="260" r:id="rId4"/>
    <p:sldId id="305" r:id="rId5"/>
    <p:sldId id="306" r:id="rId6"/>
    <p:sldId id="334" r:id="rId7"/>
    <p:sldId id="333" r:id="rId8"/>
    <p:sldId id="335" r:id="rId9"/>
    <p:sldId id="336" r:id="rId10"/>
    <p:sldId id="337" r:id="rId11"/>
    <p:sldId id="338" r:id="rId12"/>
    <p:sldId id="339" r:id="rId13"/>
    <p:sldId id="340" r:id="rId14"/>
    <p:sldId id="264" r:id="rId15"/>
  </p:sldIdLst>
  <p:sldSz cx="9144000" cy="5143500" type="screen16x9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0000"/>
    <a:srgbClr val="7F7F7F"/>
    <a:srgbClr val="FFC000"/>
    <a:srgbClr val="9BC608"/>
    <a:srgbClr val="46464A"/>
    <a:srgbClr val="404040"/>
    <a:srgbClr val="2B3C45"/>
    <a:srgbClr val="3E5664"/>
    <a:srgbClr val="3C5966"/>
    <a:srgbClr val="1524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737" autoAdjust="0"/>
  </p:normalViewPr>
  <p:slideViewPr>
    <p:cSldViewPr>
      <p:cViewPr varScale="1">
        <p:scale>
          <a:sx n="98" d="100"/>
          <a:sy n="98" d="100"/>
        </p:scale>
        <p:origin x="378" y="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3822" y="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BE25C0-8519-4A4E-A393-8FE89336EB8C}" type="datetimeFigureOut">
              <a:rPr lang="it-IT" smtClean="0"/>
              <a:t>23/02/2013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F4CE82-DAAC-476C-8764-9CFF0FDB2FC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168214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FDEE3C-FB06-4794-96BF-0751C5CA09DF}" type="datetimeFigureOut">
              <a:rPr lang="it-IT" smtClean="0"/>
              <a:t>23/02/2013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6C5E1B-63F6-4CD9-93BD-FBDB130EB2E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6790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Inserite</a:t>
            </a:r>
            <a:r>
              <a:rPr lang="it-IT" baseline="0" dirty="0" smtClean="0"/>
              <a:t> l’eventuale vostro logo in basso a destra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790779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Slide da mostrare prima di iniziare la sessione – non rimuovere!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588047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734499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877648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099455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97589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Ultima slide, obbligatoria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92822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23/02/2013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20036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23/02/2013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58623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23/02/2013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41255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9860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4217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0865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9429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4119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3384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2245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705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4710809"/>
            <a:ext cx="9144000" cy="432692"/>
          </a:xfrm>
          <a:prstGeom prst="rect">
            <a:avLst/>
          </a:prstGeom>
          <a:solidFill>
            <a:srgbClr val="F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44008" y="4710808"/>
            <a:ext cx="4499992" cy="432692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23/02/2013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#CDays13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942368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541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1438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658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23/02/2013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53306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23/02/2013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64876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23/02/2013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6303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23/02/2013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2206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23/02/2013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85422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23/02/2013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83128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23/02/2013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12449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4710809"/>
            <a:ext cx="9144000" cy="432692"/>
          </a:xfrm>
          <a:prstGeom prst="rect">
            <a:avLst/>
          </a:prstGeom>
          <a:solidFill>
            <a:srgbClr val="F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4644008" y="4710808"/>
            <a:ext cx="4499992" cy="432692"/>
          </a:xfrm>
          <a:prstGeom prst="rect">
            <a:avLst/>
          </a:prstGeom>
        </p:spPr>
      </p:pic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 smtClean="0"/>
              <a:t>Fare clic per modificare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  <a:endParaRPr lang="it-IT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2A0A92-1575-421F-9FA5-B51F205B6076}" type="datetimeFigureOut">
              <a:rPr lang="it-IT" smtClean="0"/>
              <a:t>23/02/2013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31288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023BC7-F824-4655-B0AA-EB9368546733}" type="datetimeFigureOut">
              <a:rPr lang="en-US" smtClean="0"/>
              <a:t>2/23/2013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056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://books.aspitalia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hyperlink" Target="http://books.aspitalia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g"/><Relationship Id="rId4" Type="http://schemas.openxmlformats.org/officeDocument/2006/relationships/image" Target="../media/image3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mmunitydays.it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hyperlink" Target="http://www.dotnetcampania.org/" TargetMode="External"/><Relationship Id="rId18" Type="http://schemas.openxmlformats.org/officeDocument/2006/relationships/image" Target="../media/image12.png"/><Relationship Id="rId26" Type="http://schemas.openxmlformats.org/officeDocument/2006/relationships/image" Target="../media/image17.png"/><Relationship Id="rId3" Type="http://schemas.openxmlformats.org/officeDocument/2006/relationships/image" Target="../media/image3.png"/><Relationship Id="rId21" Type="http://schemas.openxmlformats.org/officeDocument/2006/relationships/hyperlink" Target="http://www.ugidotnet.org/" TargetMode="External"/><Relationship Id="rId7" Type="http://schemas.openxmlformats.org/officeDocument/2006/relationships/hyperlink" Target="http://www.aspitalia.com/" TargetMode="External"/><Relationship Id="rId12" Type="http://schemas.openxmlformats.org/officeDocument/2006/relationships/image" Target="../media/image9.png"/><Relationship Id="rId17" Type="http://schemas.openxmlformats.org/officeDocument/2006/relationships/hyperlink" Target="http://www.dotnetside.org/" TargetMode="External"/><Relationship Id="rId25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1.png"/><Relationship Id="rId20" Type="http://schemas.openxmlformats.org/officeDocument/2006/relationships/image" Target="../media/image13.png"/><Relationship Id="rId29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11" Type="http://schemas.openxmlformats.org/officeDocument/2006/relationships/hyperlink" Target="http://www.dotdotnet.org/" TargetMode="External"/><Relationship Id="rId24" Type="http://schemas.openxmlformats.org/officeDocument/2006/relationships/image" Target="../media/image15.png"/><Relationship Id="rId5" Type="http://schemas.openxmlformats.org/officeDocument/2006/relationships/image" Target="../media/image5.png"/><Relationship Id="rId15" Type="http://schemas.openxmlformats.org/officeDocument/2006/relationships/hyperlink" Target="http://www.dotnetliguria.net/" TargetMode="External"/><Relationship Id="rId23" Type="http://schemas.openxmlformats.org/officeDocument/2006/relationships/hyperlink" Target="http://www.visual-basic.it/" TargetMode="External"/><Relationship Id="rId28" Type="http://schemas.openxmlformats.org/officeDocument/2006/relationships/image" Target="../media/image19.png"/><Relationship Id="rId10" Type="http://schemas.openxmlformats.org/officeDocument/2006/relationships/image" Target="../media/image8.png"/><Relationship Id="rId19" Type="http://schemas.openxmlformats.org/officeDocument/2006/relationships/hyperlink" Target="http://www.sharepointcommunity.it/" TargetMode="External"/><Relationship Id="rId31" Type="http://schemas.openxmlformats.org/officeDocument/2006/relationships/image" Target="../media/image22.png"/><Relationship Id="rId4" Type="http://schemas.openxmlformats.org/officeDocument/2006/relationships/image" Target="../media/image4.png"/><Relationship Id="rId9" Type="http://schemas.openxmlformats.org/officeDocument/2006/relationships/hyperlink" Target="http://www.domusdotnet.org/" TargetMode="External"/><Relationship Id="rId14" Type="http://schemas.openxmlformats.org/officeDocument/2006/relationships/image" Target="../media/image10.png"/><Relationship Id="rId22" Type="http://schemas.openxmlformats.org/officeDocument/2006/relationships/image" Target="../media/image14.png"/><Relationship Id="rId27" Type="http://schemas.openxmlformats.org/officeDocument/2006/relationships/image" Target="../media/image18.png"/><Relationship Id="rId30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WMF"/><Relationship Id="rId7" Type="http://schemas.openxmlformats.org/officeDocument/2006/relationships/image" Target="../media/image28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10" Type="http://schemas.openxmlformats.org/officeDocument/2006/relationships/image" Target="../media/image31.jpe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aspit.co/ajd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899592" y="339502"/>
            <a:ext cx="6858000" cy="1368152"/>
          </a:xfrm>
        </p:spPr>
        <p:txBody>
          <a:bodyPr>
            <a:normAutofit/>
          </a:bodyPr>
          <a:lstStyle/>
          <a:p>
            <a:pPr algn="l"/>
            <a:r>
              <a:rPr lang="it-IT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WEB03 – ASP.NET MVC al massimo</a:t>
            </a:r>
            <a:endParaRPr lang="it-IT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4" name="Titolo 7"/>
          <p:cNvSpPr txBox="1">
            <a:spLocks/>
          </p:cNvSpPr>
          <p:nvPr/>
        </p:nvSpPr>
        <p:spPr>
          <a:xfrm>
            <a:off x="899592" y="4371950"/>
            <a:ext cx="7931224" cy="6228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#CDays13 – 27 e 28 febbraio 2013</a:t>
            </a:r>
            <a:endParaRPr lang="it-IT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10" name="Titolo 7"/>
          <p:cNvSpPr txBox="1">
            <a:spLocks/>
          </p:cNvSpPr>
          <p:nvPr/>
        </p:nvSpPr>
        <p:spPr>
          <a:xfrm>
            <a:off x="899592" y="2211710"/>
            <a:ext cx="3888432" cy="18024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Marco De Sanctis</a:t>
            </a:r>
            <a:endParaRPr lang="it-IT" sz="2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ndara" pitchFamily="34" charset="0"/>
            </a:endParaRPr>
          </a:p>
          <a:p>
            <a:pPr algn="l"/>
            <a:endParaRPr lang="it-IT" sz="2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ndara" pitchFamily="34" charset="0"/>
            </a:endParaRPr>
          </a:p>
          <a:p>
            <a:pPr algn="l"/>
            <a:r>
              <a:rPr lang="it-IT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Microsoft MVP (ASP.NET / IIS)</a:t>
            </a:r>
            <a:endParaRPr lang="it-IT" sz="3200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ndara" pitchFamily="34" charset="0"/>
            </a:endParaRPr>
          </a:p>
          <a:p>
            <a:pPr algn="l"/>
            <a:endParaRPr lang="it-IT" sz="2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ndara" pitchFamily="34" charset="0"/>
            </a:endParaRPr>
          </a:p>
          <a:p>
            <a:pPr algn="l"/>
            <a:r>
              <a:rPr lang="it-IT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cradle@aspitalia.com</a:t>
            </a:r>
            <a:endParaRPr lang="it-IT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ndara" pitchFamily="34" charset="0"/>
            </a:endParaRPr>
          </a:p>
          <a:p>
            <a:pPr algn="l"/>
            <a:r>
              <a:rPr lang="it-IT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Twitter</a:t>
            </a:r>
            <a:r>
              <a:rPr lang="it-IT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: </a:t>
            </a:r>
            <a:r>
              <a:rPr lang="it-IT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@crad77</a:t>
            </a:r>
            <a:endParaRPr lang="it-IT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283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ASP.NET Web API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63020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267744" y="205979"/>
            <a:ext cx="6419056" cy="857250"/>
          </a:xfrm>
        </p:spPr>
        <p:txBody>
          <a:bodyPr/>
          <a:lstStyle/>
          <a:p>
            <a:r>
              <a:rPr lang="it-IT" dirty="0" smtClean="0"/>
              <a:t>Libri per </a:t>
            </a:r>
            <a:r>
              <a:rPr lang="it-IT" dirty="0" err="1" smtClean="0"/>
              <a:t>WinRT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267744" y="1131590"/>
            <a:ext cx="6419056" cy="3394472"/>
          </a:xfrm>
        </p:spPr>
        <p:txBody>
          <a:bodyPr>
            <a:normAutofit lnSpcReduction="10000"/>
          </a:bodyPr>
          <a:lstStyle/>
          <a:p>
            <a:r>
              <a:rPr lang="it-IT" dirty="0" smtClean="0"/>
              <a:t>Disponibili a 19,90 Euro</a:t>
            </a:r>
          </a:p>
          <a:p>
            <a:r>
              <a:rPr lang="it-IT" dirty="0" smtClean="0"/>
              <a:t>Pronta consegna</a:t>
            </a:r>
          </a:p>
          <a:p>
            <a:r>
              <a:rPr lang="it-IT" dirty="0" smtClean="0"/>
              <a:t>XAML + C# e VB</a:t>
            </a:r>
          </a:p>
          <a:p>
            <a:r>
              <a:rPr lang="it-IT" dirty="0" err="1" smtClean="0"/>
              <a:t>WinJS</a:t>
            </a:r>
            <a:r>
              <a:rPr lang="it-IT" dirty="0" smtClean="0"/>
              <a:t> (HTML e </a:t>
            </a:r>
            <a:r>
              <a:rPr lang="it-IT" dirty="0" err="1" smtClean="0"/>
              <a:t>Javascript</a:t>
            </a:r>
            <a:r>
              <a:rPr lang="it-IT" dirty="0" smtClean="0"/>
              <a:t>)</a:t>
            </a:r>
          </a:p>
          <a:p>
            <a:endParaRPr lang="it-IT" dirty="0" smtClean="0"/>
          </a:p>
          <a:p>
            <a:pPr marL="0" indent="0">
              <a:buNone/>
            </a:pPr>
            <a:r>
              <a:rPr lang="it-IT" dirty="0" smtClean="0">
                <a:hlinkClick r:id="rId2"/>
              </a:rPr>
              <a:t>http://books.aspitalia.com/</a:t>
            </a:r>
            <a:r>
              <a:rPr lang="it-IT" dirty="0" smtClean="0"/>
              <a:t>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72" y="195485"/>
            <a:ext cx="1443991" cy="204084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72" y="2355726"/>
            <a:ext cx="142875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55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267744" y="205979"/>
            <a:ext cx="6419056" cy="857250"/>
          </a:xfrm>
        </p:spPr>
        <p:txBody>
          <a:bodyPr/>
          <a:lstStyle/>
          <a:p>
            <a:r>
              <a:rPr lang="it-IT" dirty="0" smtClean="0"/>
              <a:t>Libri per VS 2012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267744" y="1131590"/>
            <a:ext cx="6419056" cy="3394472"/>
          </a:xfrm>
        </p:spPr>
        <p:txBody>
          <a:bodyPr>
            <a:normAutofit fontScale="92500" lnSpcReduction="20000"/>
          </a:bodyPr>
          <a:lstStyle/>
          <a:p>
            <a:r>
              <a:rPr lang="it-IT" dirty="0" smtClean="0"/>
              <a:t>VB 2012: 39,90 Euro</a:t>
            </a:r>
          </a:p>
          <a:p>
            <a:pPr lvl="1"/>
            <a:r>
              <a:rPr lang="it-IT" sz="2200" dirty="0" smtClean="0"/>
              <a:t>Subito disponibile</a:t>
            </a:r>
          </a:p>
          <a:p>
            <a:r>
              <a:rPr lang="it-IT" dirty="0" smtClean="0"/>
              <a:t>C# 5: 39,90 Euro</a:t>
            </a:r>
          </a:p>
          <a:p>
            <a:pPr lvl="1"/>
            <a:r>
              <a:rPr lang="it-IT" sz="2200" dirty="0" smtClean="0"/>
              <a:t>Disponibile dal 15 marzo, prenotazione -15%</a:t>
            </a:r>
          </a:p>
          <a:p>
            <a:r>
              <a:rPr lang="it-IT" dirty="0" smtClean="0"/>
              <a:t>ASP.NET: 49,90 Euro</a:t>
            </a:r>
          </a:p>
          <a:p>
            <a:pPr lvl="1"/>
            <a:r>
              <a:rPr lang="it-IT" sz="2200" dirty="0" smtClean="0"/>
              <a:t>Disponibile dal </a:t>
            </a:r>
            <a:r>
              <a:rPr lang="it-IT" sz="2200" smtClean="0"/>
              <a:t>15 aprile, </a:t>
            </a:r>
            <a:r>
              <a:rPr lang="it-IT" sz="2200"/>
              <a:t>prenotazione -15%</a:t>
            </a:r>
            <a:endParaRPr lang="it-IT" sz="2200" dirty="0" smtClean="0"/>
          </a:p>
          <a:p>
            <a:endParaRPr lang="it-IT" dirty="0" smtClean="0"/>
          </a:p>
          <a:p>
            <a:pPr marL="0" indent="0">
              <a:buNone/>
            </a:pPr>
            <a:r>
              <a:rPr lang="it-IT" dirty="0" smtClean="0">
                <a:hlinkClick r:id="rId2"/>
              </a:rPr>
              <a:t>http://books.aspitalia.com/</a:t>
            </a:r>
            <a:r>
              <a:rPr lang="it-IT" dirty="0" smtClean="0"/>
              <a:t> 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72" y="51470"/>
            <a:ext cx="1056616" cy="149335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72" y="1582456"/>
            <a:ext cx="1056616" cy="14933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72" y="3147814"/>
            <a:ext cx="1056616" cy="1493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525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Q&amp;A</a:t>
            </a:r>
            <a:endParaRPr lang="it-IT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Tutto il </a:t>
            </a:r>
            <a:r>
              <a:rPr lang="it-IT" dirty="0" err="1" smtClean="0"/>
              <a:t>nateriale</a:t>
            </a:r>
            <a:r>
              <a:rPr lang="it-IT" dirty="0" smtClean="0"/>
              <a:t> di questa sessione su</a:t>
            </a:r>
          </a:p>
          <a:p>
            <a:pPr marL="0" indent="0">
              <a:buNone/>
            </a:pPr>
            <a:r>
              <a:rPr lang="it-IT" dirty="0" smtClean="0">
                <a:hlinkClick r:id="rId3"/>
              </a:rPr>
              <a:t>http://www.communitydays.it/</a:t>
            </a:r>
            <a:r>
              <a:rPr lang="it-IT" dirty="0" smtClean="0"/>
              <a:t> 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 smtClean="0"/>
              <a:t>#CDays13</a:t>
            </a:r>
          </a:p>
          <a:p>
            <a:pPr marL="0" indent="0">
              <a:buNone/>
            </a:pPr>
            <a:endParaRPr lang="it-IT" dirty="0" smtClean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0130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92971" y="552126"/>
            <a:ext cx="8892480" cy="191897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0" name="Rectangle 59"/>
          <p:cNvSpPr/>
          <p:nvPr/>
        </p:nvSpPr>
        <p:spPr>
          <a:xfrm>
            <a:off x="4644008" y="854971"/>
            <a:ext cx="1656184" cy="529635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7708"/>
            <a:ext cx="8229600" cy="857250"/>
          </a:xfrm>
        </p:spPr>
        <p:txBody>
          <a:bodyPr>
            <a:normAutofit/>
          </a:bodyPr>
          <a:lstStyle/>
          <a:p>
            <a:r>
              <a:rPr lang="it-IT" sz="3600" dirty="0" smtClean="0">
                <a:ln w="0"/>
                <a:effectLst>
                  <a:outerShdw blurRad="38100" dist="19050" dir="2700000" algn="tl" rotWithShape="0">
                    <a:schemeClr val="tx1">
                      <a:alpha val="40000"/>
                    </a:schemeClr>
                  </a:outerShdw>
                </a:effectLst>
              </a:rPr>
              <a:t>Grazie a</a:t>
            </a:r>
            <a:endParaRPr lang="it-IT" sz="3600" dirty="0">
              <a:ln w="0"/>
              <a:effectLst>
                <a:outerShdw blurRad="38100" dist="19050" dir="2700000" algn="tl" rotWithShape="0">
                  <a:schemeClr val="tx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Rectangle 24"/>
          <p:cNvSpPr>
            <a:spLocks noChangeArrowheads="1"/>
          </p:cNvSpPr>
          <p:nvPr/>
        </p:nvSpPr>
        <p:spPr bwMode="auto">
          <a:xfrm>
            <a:off x="0" y="-1321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33" name="Rectangle 32"/>
          <p:cNvSpPr/>
          <p:nvPr/>
        </p:nvSpPr>
        <p:spPr>
          <a:xfrm>
            <a:off x="8774304" y="4801562"/>
            <a:ext cx="8892480" cy="24025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Rectangle 42"/>
          <p:cNvSpPr>
            <a:spLocks noChangeArrowheads="1"/>
          </p:cNvSpPr>
          <p:nvPr/>
        </p:nvSpPr>
        <p:spPr bwMode="auto">
          <a:xfrm>
            <a:off x="0" y="-1321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25" name="Rectangle 24"/>
          <p:cNvSpPr/>
          <p:nvPr/>
        </p:nvSpPr>
        <p:spPr>
          <a:xfrm>
            <a:off x="7280825" y="618912"/>
            <a:ext cx="2100670" cy="43088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200" b="1" cap="none" spc="0" dirty="0" smtClean="0">
                <a:ln w="12700">
                  <a:noFill/>
                  <a:prstDash val="solid"/>
                </a:ln>
                <a:solidFill>
                  <a:schemeClr val="bg1"/>
                </a:solidFill>
              </a:rPr>
              <a:t>Sponsor</a:t>
            </a:r>
            <a:endParaRPr lang="en-US" sz="2200" b="1" cap="none" spc="0" dirty="0">
              <a:ln w="12700">
                <a:noFill/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95536" y="873964"/>
            <a:ext cx="1656184" cy="510643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2" name="Rectangle 31"/>
          <p:cNvSpPr/>
          <p:nvPr/>
        </p:nvSpPr>
        <p:spPr>
          <a:xfrm>
            <a:off x="395536" y="1466922"/>
            <a:ext cx="1656184" cy="528764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5" name="Rectangle 34"/>
          <p:cNvSpPr/>
          <p:nvPr/>
        </p:nvSpPr>
        <p:spPr>
          <a:xfrm>
            <a:off x="2555776" y="873964"/>
            <a:ext cx="1656184" cy="510643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2" name="Rectangle 21"/>
          <p:cNvSpPr/>
          <p:nvPr/>
        </p:nvSpPr>
        <p:spPr>
          <a:xfrm>
            <a:off x="2555776" y="1485042"/>
            <a:ext cx="1656184" cy="510644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55" y="954328"/>
            <a:ext cx="1428949" cy="38105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993" y="920794"/>
            <a:ext cx="1428949" cy="381053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4644008" y="1485042"/>
            <a:ext cx="1656184" cy="510644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1555475"/>
            <a:ext cx="1428949" cy="38105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7625" y="1552438"/>
            <a:ext cx="1428949" cy="381053"/>
          </a:xfrm>
          <a:prstGeom prst="rect">
            <a:avLst/>
          </a:prstGeom>
        </p:spPr>
      </p:pic>
      <p:pic>
        <p:nvPicPr>
          <p:cNvPr id="29" name="Picture 12" descr="Description: ASPItalia.com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2576443"/>
            <a:ext cx="1428950" cy="38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1" descr="Description: DomusDotNet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76255" y="2666074"/>
            <a:ext cx="142875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0" descr="Description: DotDotNet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45354" y="2571750"/>
            <a:ext cx="1428950" cy="38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9" descr="Description: DotNETCampania">
            <a:hlinkClick r:id="rId13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7115" y="3113146"/>
            <a:ext cx="1358205" cy="362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8" descr="Description: DotNETLiguria">
            <a:hlinkClick r:id="rId15"/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55776" y="3065495"/>
            <a:ext cx="1565744" cy="417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5" descr="Description: DotNETSide">
            <a:hlinkClick r:id="rId17"/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716367"/>
            <a:ext cx="1417369" cy="377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3" descr="Description: SharepointCommunity.it">
            <a:hlinkClick r:id="rId19"/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83010" y="3710569"/>
            <a:ext cx="1428950" cy="38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Description: UGIdotNET">
            <a:hlinkClick r:id="rId21"/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15258" y="3656563"/>
            <a:ext cx="1428950" cy="38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1" descr="Description: Visual Basic Tips &amp; Tricks">
            <a:hlinkClick r:id="rId23"/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1753" y="4214208"/>
            <a:ext cx="1428950" cy="38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543" y="2646816"/>
            <a:ext cx="1428949" cy="38105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722" y="3193891"/>
            <a:ext cx="1428949" cy="38105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2866" y="3152415"/>
            <a:ext cx="1495527" cy="39880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8433" y="3776436"/>
            <a:ext cx="1162791" cy="31007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730" y="4264837"/>
            <a:ext cx="1428949" cy="38105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9204" y="1555374"/>
            <a:ext cx="1429328" cy="38115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813578" y="932241"/>
            <a:ext cx="1318528" cy="42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99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Agenda</a:t>
            </a:r>
            <a:endParaRPr lang="it-IT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Customizzazioni</a:t>
            </a:r>
            <a:endParaRPr lang="it-IT" dirty="0" smtClean="0"/>
          </a:p>
          <a:p>
            <a:r>
              <a:rPr lang="it-IT" dirty="0" smtClean="0"/>
              <a:t>Integrare </a:t>
            </a:r>
            <a:r>
              <a:rPr lang="it-IT" dirty="0" err="1" smtClean="0"/>
              <a:t>OAuth</a:t>
            </a:r>
            <a:endParaRPr lang="it-IT" dirty="0" smtClean="0"/>
          </a:p>
          <a:p>
            <a:r>
              <a:rPr lang="it-IT" dirty="0" err="1" smtClean="0"/>
              <a:t>WebAPI</a:t>
            </a:r>
            <a:r>
              <a:rPr lang="it-IT" dirty="0" smtClean="0"/>
              <a:t>, </a:t>
            </a:r>
            <a:r>
              <a:rPr lang="it-IT" dirty="0" err="1" smtClean="0"/>
              <a:t>what's</a:t>
            </a:r>
            <a:r>
              <a:rPr lang="it-IT" dirty="0" smtClean="0"/>
              <a:t> new</a:t>
            </a:r>
            <a:endParaRPr lang="it-IT" dirty="0" smtClean="0"/>
          </a:p>
          <a:p>
            <a:pPr lvl="1"/>
            <a:endParaRPr lang="it-IT" dirty="0" smtClean="0"/>
          </a:p>
          <a:p>
            <a:pPr marL="457148" lvl="1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14103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ASP.NET MVC – un po</a:t>
            </a:r>
            <a:r>
              <a:rPr lang="it-IT" dirty="0" smtClean="0"/>
              <a:t>' di storia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747863"/>
          </a:xfrm>
        </p:spPr>
        <p:txBody>
          <a:bodyPr>
            <a:normAutofit/>
          </a:bodyPr>
          <a:lstStyle/>
          <a:p>
            <a:r>
              <a:rPr lang="it-IT" sz="2800" dirty="0" smtClean="0"/>
              <a:t>Dicembre 2007: Prima CTP</a:t>
            </a:r>
          </a:p>
          <a:p>
            <a:r>
              <a:rPr lang="it-IT" sz="2800" dirty="0" smtClean="0"/>
              <a:t>Marzo 2009: ASP.NET MVC 1.0</a:t>
            </a:r>
          </a:p>
          <a:p>
            <a:r>
              <a:rPr lang="it-IT" sz="2800" dirty="0" smtClean="0"/>
              <a:t>Marzo 2010: ASP.NET MVC 2</a:t>
            </a:r>
          </a:p>
          <a:p>
            <a:r>
              <a:rPr lang="it-IT" sz="2800" dirty="0" smtClean="0"/>
              <a:t>Gennaio 2011: ASP.NET MVC 3</a:t>
            </a:r>
          </a:p>
          <a:p>
            <a:r>
              <a:rPr lang="it-IT" sz="2800" dirty="0" smtClean="0"/>
              <a:t>Agosto 2012: ASP.NET MVC 4</a:t>
            </a:r>
          </a:p>
          <a:p>
            <a:pPr lvl="1"/>
            <a:r>
              <a:rPr lang="it-IT" sz="2400" dirty="0" smtClean="0"/>
              <a:t>Febbraio 2013: ASP.NET &amp; </a:t>
            </a:r>
            <a:r>
              <a:rPr lang="it-IT" sz="2400" dirty="0" err="1" smtClean="0"/>
              <a:t>WebTools</a:t>
            </a:r>
            <a:r>
              <a:rPr lang="it-IT" sz="2400" dirty="0" smtClean="0"/>
              <a:t> 2012.2</a:t>
            </a:r>
            <a:r>
              <a:rPr lang="it-IT" sz="2400" dirty="0"/>
              <a:t> Update </a:t>
            </a:r>
            <a:endParaRPr lang="it-IT" sz="2400" dirty="0" smtClean="0"/>
          </a:p>
        </p:txBody>
      </p:sp>
    </p:spTree>
    <p:extLst>
      <p:ext uri="{BB962C8B-B14F-4D97-AF65-F5344CB8AC3E}">
        <p14:creationId xmlns:p14="http://schemas.microsoft.com/office/powerpoint/2010/main" val="3429012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02115"/>
          </a:xfrm>
        </p:spPr>
        <p:txBody>
          <a:bodyPr>
            <a:normAutofit fontScale="90000"/>
          </a:bodyPr>
          <a:lstStyle/>
          <a:p>
            <a:r>
              <a:rPr lang="it-IT" sz="3600" dirty="0" smtClean="0"/>
              <a:t>Un'occhiata </a:t>
            </a:r>
            <a:r>
              <a:rPr lang="it-IT" sz="3600" dirty="0" err="1" smtClean="0"/>
              <a:t>all'object</a:t>
            </a:r>
            <a:r>
              <a:rPr lang="it-IT" sz="3600" dirty="0" smtClean="0"/>
              <a:t> model…</a:t>
            </a:r>
            <a:endParaRPr lang="it-IT" sz="3600" dirty="0"/>
          </a:p>
        </p:txBody>
      </p:sp>
      <p:grpSp>
        <p:nvGrpSpPr>
          <p:cNvPr id="28" name="Group 27"/>
          <p:cNvGrpSpPr/>
          <p:nvPr/>
        </p:nvGrpSpPr>
        <p:grpSpPr>
          <a:xfrm>
            <a:off x="630936" y="771550"/>
            <a:ext cx="4032448" cy="2274570"/>
            <a:chOff x="971600" y="1203598"/>
            <a:chExt cx="4032448" cy="2274570"/>
          </a:xfrm>
        </p:grpSpPr>
        <p:sp>
          <p:nvSpPr>
            <p:cNvPr id="4" name="Rectangle 3"/>
            <p:cNvSpPr/>
            <p:nvPr/>
          </p:nvSpPr>
          <p:spPr>
            <a:xfrm>
              <a:off x="971600" y="1203598"/>
              <a:ext cx="4032448" cy="227457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it-IT" dirty="0" smtClean="0"/>
                <a:t>Controller</a:t>
              </a:r>
              <a:endParaRPr lang="it-IT" dirty="0"/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1007605" y="1557793"/>
              <a:ext cx="1728192" cy="39550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 smtClean="0"/>
                <a:t>IControllerFactory</a:t>
              </a:r>
              <a:endParaRPr lang="it-IT" sz="1400" dirty="0"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3059832" y="1557793"/>
              <a:ext cx="1834758" cy="39550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 smtClean="0"/>
                <a:t>IControllerActivator</a:t>
              </a:r>
              <a:endParaRPr lang="it-IT" sz="1400" dirty="0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1007605" y="2183207"/>
              <a:ext cx="1728192" cy="39550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 smtClean="0"/>
                <a:t>IActionInvoker</a:t>
              </a:r>
              <a:endParaRPr lang="it-IT" sz="1400" dirty="0"/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3059832" y="2183207"/>
              <a:ext cx="1834758" cy="39550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 smtClean="0"/>
                <a:t>IFilterProvider</a:t>
              </a:r>
              <a:endParaRPr lang="it-IT" sz="1400" dirty="0"/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3059832" y="2776463"/>
              <a:ext cx="1834758" cy="39550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 smtClean="0"/>
                <a:t>FilterAttribute</a:t>
              </a:r>
              <a:endParaRPr lang="it-IT" sz="1400" dirty="0"/>
            </a:p>
          </p:txBody>
        </p:sp>
        <p:cxnSp>
          <p:nvCxnSpPr>
            <p:cNvPr id="14" name="Straight Arrow Connector 13"/>
            <p:cNvCxnSpPr>
              <a:stCxn id="7" idx="3"/>
              <a:endCxn id="9" idx="1"/>
            </p:cNvCxnSpPr>
            <p:nvPr/>
          </p:nvCxnSpPr>
          <p:spPr>
            <a:xfrm>
              <a:off x="2735797" y="1755545"/>
              <a:ext cx="32403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>
              <a:stCxn id="7" idx="2"/>
              <a:endCxn id="10" idx="0"/>
            </p:cNvCxnSpPr>
            <p:nvPr/>
          </p:nvCxnSpPr>
          <p:spPr>
            <a:xfrm>
              <a:off x="1871701" y="1953297"/>
              <a:ext cx="0" cy="22991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>
              <a:stCxn id="10" idx="3"/>
              <a:endCxn id="11" idx="1"/>
            </p:cNvCxnSpPr>
            <p:nvPr/>
          </p:nvCxnSpPr>
          <p:spPr>
            <a:xfrm>
              <a:off x="2735797" y="2380959"/>
              <a:ext cx="32403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>
              <a:stCxn id="11" idx="2"/>
              <a:endCxn id="12" idx="0"/>
            </p:cNvCxnSpPr>
            <p:nvPr/>
          </p:nvCxnSpPr>
          <p:spPr>
            <a:xfrm>
              <a:off x="3977211" y="2578711"/>
              <a:ext cx="0" cy="197752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Rounded Rectangle 23"/>
            <p:cNvSpPr/>
            <p:nvPr/>
          </p:nvSpPr>
          <p:spPr>
            <a:xfrm>
              <a:off x="1010587" y="2908210"/>
              <a:ext cx="1728192" cy="39550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 smtClean="0"/>
                <a:t>ActionResult</a:t>
              </a:r>
              <a:endParaRPr lang="it-IT" sz="1400" dirty="0"/>
            </a:p>
          </p:txBody>
        </p:sp>
        <p:cxnSp>
          <p:nvCxnSpPr>
            <p:cNvPr id="25" name="Straight Arrow Connector 24"/>
            <p:cNvCxnSpPr>
              <a:stCxn id="10" idx="2"/>
              <a:endCxn id="24" idx="0"/>
            </p:cNvCxnSpPr>
            <p:nvPr/>
          </p:nvCxnSpPr>
          <p:spPr>
            <a:xfrm>
              <a:off x="1871701" y="2578711"/>
              <a:ext cx="2982" cy="329499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9" name="Group 38"/>
          <p:cNvGrpSpPr/>
          <p:nvPr/>
        </p:nvGrpSpPr>
        <p:grpSpPr>
          <a:xfrm>
            <a:off x="4765111" y="3066708"/>
            <a:ext cx="4127369" cy="1584176"/>
            <a:chOff x="4693103" y="3066708"/>
            <a:chExt cx="4127369" cy="1584176"/>
          </a:xfrm>
        </p:grpSpPr>
        <p:sp>
          <p:nvSpPr>
            <p:cNvPr id="6" name="Rectangle 5"/>
            <p:cNvSpPr/>
            <p:nvPr/>
          </p:nvSpPr>
          <p:spPr>
            <a:xfrm>
              <a:off x="4693103" y="3066708"/>
              <a:ext cx="4127369" cy="1584176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it-IT" dirty="0" err="1" smtClean="0"/>
                <a:t>View</a:t>
              </a:r>
              <a:endParaRPr lang="it-IT" dirty="0"/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4848288" y="3459495"/>
              <a:ext cx="1553835" cy="39550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 smtClean="0"/>
                <a:t>IViewEngine</a:t>
              </a:r>
              <a:endParaRPr lang="it-IT" sz="1400" dirty="0"/>
            </a:p>
          </p:txBody>
        </p:sp>
        <p:sp>
          <p:nvSpPr>
            <p:cNvPr id="35" name="Rounded Rectangle 34"/>
            <p:cNvSpPr/>
            <p:nvPr/>
          </p:nvSpPr>
          <p:spPr>
            <a:xfrm>
              <a:off x="6786710" y="3459495"/>
              <a:ext cx="2001054" cy="39550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 smtClean="0"/>
                <a:t>DisplayModeProvider</a:t>
              </a:r>
              <a:endParaRPr lang="it-IT" sz="1400" dirty="0"/>
            </a:p>
          </p:txBody>
        </p:sp>
        <p:sp>
          <p:nvSpPr>
            <p:cNvPr id="36" name="Rounded Rectangle 35"/>
            <p:cNvSpPr/>
            <p:nvPr/>
          </p:nvSpPr>
          <p:spPr>
            <a:xfrm>
              <a:off x="6786710" y="4155926"/>
              <a:ext cx="2001054" cy="39550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 smtClean="0"/>
                <a:t>IViewPageActivator</a:t>
              </a:r>
              <a:endParaRPr lang="it-IT" sz="1400" dirty="0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765111" y="771550"/>
            <a:ext cx="4127369" cy="2274570"/>
            <a:chOff x="4693103" y="771550"/>
            <a:chExt cx="4127369" cy="2274570"/>
          </a:xfrm>
        </p:grpSpPr>
        <p:sp>
          <p:nvSpPr>
            <p:cNvPr id="5" name="Rectangle 4"/>
            <p:cNvSpPr/>
            <p:nvPr/>
          </p:nvSpPr>
          <p:spPr>
            <a:xfrm>
              <a:off x="4693103" y="771550"/>
              <a:ext cx="4127369" cy="227457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it-IT" dirty="0" smtClean="0"/>
                <a:t>Model</a:t>
              </a:r>
              <a:endParaRPr lang="it-IT" dirty="0"/>
            </a:p>
          </p:txBody>
        </p:sp>
        <p:sp>
          <p:nvSpPr>
            <p:cNvPr id="29" name="Rounded Rectangle 28"/>
            <p:cNvSpPr/>
            <p:nvPr/>
          </p:nvSpPr>
          <p:spPr>
            <a:xfrm>
              <a:off x="4848288" y="1121348"/>
              <a:ext cx="1938422" cy="39550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 smtClean="0"/>
                <a:t>ModelBinderProvider</a:t>
              </a:r>
              <a:endParaRPr lang="it-IT" sz="1400" dirty="0"/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4848288" y="1817779"/>
              <a:ext cx="1938422" cy="39550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 smtClean="0"/>
                <a:t>ModelBinder</a:t>
              </a:r>
              <a:endParaRPr lang="it-IT" sz="1400" dirty="0"/>
            </a:p>
          </p:txBody>
        </p:sp>
        <p:sp>
          <p:nvSpPr>
            <p:cNvPr id="31" name="Rounded Rectangle 30"/>
            <p:cNvSpPr/>
            <p:nvPr/>
          </p:nvSpPr>
          <p:spPr>
            <a:xfrm>
              <a:off x="7092280" y="1817779"/>
              <a:ext cx="1557528" cy="39550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 smtClean="0"/>
                <a:t>IValueProvider</a:t>
              </a:r>
              <a:endParaRPr lang="it-IT" sz="1400" dirty="0"/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4848288" y="2526537"/>
              <a:ext cx="1938422" cy="39550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 smtClean="0"/>
                <a:t>ModelValidator</a:t>
              </a:r>
              <a:endParaRPr lang="it-IT" sz="1400" dirty="0"/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7092280" y="2526537"/>
              <a:ext cx="1557528" cy="39550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400" dirty="0" err="1" smtClean="0"/>
                <a:t>IModelMetadataProvider</a:t>
              </a:r>
              <a:endParaRPr lang="it-IT" sz="1400" dirty="0"/>
            </a:p>
          </p:txBody>
        </p:sp>
        <p:cxnSp>
          <p:nvCxnSpPr>
            <p:cNvPr id="42" name="Straight Arrow Connector 41"/>
            <p:cNvCxnSpPr>
              <a:stCxn id="29" idx="2"/>
              <a:endCxn id="30" idx="0"/>
            </p:cNvCxnSpPr>
            <p:nvPr/>
          </p:nvCxnSpPr>
          <p:spPr>
            <a:xfrm>
              <a:off x="5817499" y="1516852"/>
              <a:ext cx="0" cy="300927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>
              <a:stCxn id="30" idx="3"/>
              <a:endCxn id="31" idx="1"/>
            </p:cNvCxnSpPr>
            <p:nvPr/>
          </p:nvCxnSpPr>
          <p:spPr>
            <a:xfrm>
              <a:off x="6786710" y="2015531"/>
              <a:ext cx="30557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>
              <a:stCxn id="30" idx="2"/>
              <a:endCxn id="32" idx="0"/>
            </p:cNvCxnSpPr>
            <p:nvPr/>
          </p:nvCxnSpPr>
          <p:spPr>
            <a:xfrm>
              <a:off x="5817499" y="2213283"/>
              <a:ext cx="0" cy="313254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Straight Arrow Connector 47"/>
            <p:cNvCxnSpPr>
              <a:stCxn id="32" idx="3"/>
              <a:endCxn id="33" idx="1"/>
            </p:cNvCxnSpPr>
            <p:nvPr/>
          </p:nvCxnSpPr>
          <p:spPr>
            <a:xfrm>
              <a:off x="6786710" y="2724289"/>
              <a:ext cx="30557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52" name="Straight Arrow Connector 51"/>
          <p:cNvCxnSpPr>
            <a:stCxn id="34" idx="3"/>
            <a:endCxn id="35" idx="1"/>
          </p:cNvCxnSpPr>
          <p:nvPr/>
        </p:nvCxnSpPr>
        <p:spPr>
          <a:xfrm>
            <a:off x="6474131" y="3657247"/>
            <a:ext cx="384587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>
            <a:stCxn id="35" idx="2"/>
            <a:endCxn id="36" idx="0"/>
          </p:cNvCxnSpPr>
          <p:nvPr/>
        </p:nvCxnSpPr>
        <p:spPr>
          <a:xfrm>
            <a:off x="7859245" y="3854999"/>
            <a:ext cx="0" cy="30092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5" name="Oval 54"/>
          <p:cNvSpPr/>
          <p:nvPr/>
        </p:nvSpPr>
        <p:spPr>
          <a:xfrm>
            <a:off x="1259632" y="3459495"/>
            <a:ext cx="2376915" cy="984463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Dependency</a:t>
            </a:r>
            <a:endParaRPr lang="it-IT" dirty="0" smtClean="0"/>
          </a:p>
          <a:p>
            <a:pPr algn="ctr"/>
            <a:r>
              <a:rPr lang="it-IT" dirty="0" err="1" smtClean="0"/>
              <a:t>Resolver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29197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err="1" smtClean="0"/>
              <a:t>Personalizziamo</a:t>
            </a:r>
            <a:r>
              <a:rPr lang="fr-FR" dirty="0" smtClean="0"/>
              <a:t> il </a:t>
            </a:r>
            <a:r>
              <a:rPr lang="fr-FR" dirty="0" err="1" smtClean="0"/>
              <a:t>modello</a:t>
            </a:r>
            <a:r>
              <a:rPr lang="fr-FR" dirty="0" smtClean="0"/>
              <a:t> di ASP.NET MVC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17112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Security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87824" y="987574"/>
            <a:ext cx="5698976" cy="3394472"/>
          </a:xfrm>
        </p:spPr>
        <p:txBody>
          <a:bodyPr>
            <a:normAutofit/>
          </a:bodyPr>
          <a:lstStyle/>
          <a:p>
            <a:r>
              <a:rPr lang="it-IT" sz="2800" dirty="0" smtClean="0"/>
              <a:t>Il mondo si sposta verso </a:t>
            </a:r>
            <a:r>
              <a:rPr lang="it-IT" sz="2800" dirty="0" err="1" smtClean="0"/>
              <a:t>Federated</a:t>
            </a:r>
            <a:r>
              <a:rPr lang="it-IT" sz="2800" dirty="0" smtClean="0"/>
              <a:t> Security</a:t>
            </a:r>
            <a:endParaRPr lang="it-IT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785" y="1063229"/>
            <a:ext cx="2344016" cy="212494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74" y="1200151"/>
            <a:ext cx="1516846" cy="1524653"/>
          </a:xfrm>
          <a:prstGeom prst="rect">
            <a:avLst/>
          </a:prstGeom>
        </p:spPr>
      </p:pic>
      <p:pic>
        <p:nvPicPr>
          <p:cNvPr id="1026" name="Picture 2" descr="https://twimg0-a.akamaihd.net/profile_images/2284174758/v65oai7fxn47qv9nectx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995686"/>
            <a:ext cx="1015721" cy="1015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depende.it/wp-content/uploads/Facebook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1577" y="2107502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androidstylehd.com/wp-content/uploads/2012/12/google.135403991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2900" y="2143890"/>
            <a:ext cx="1228824" cy="71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www.freemake.com/blog/wp-content/uploads/2012/10/MSFT_logo_Web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786" y="2270977"/>
            <a:ext cx="2167631" cy="465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www.pcself.com/public/images/yahoo-logo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036512"/>
            <a:ext cx="1464097" cy="762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www.hubspot.com/Portals/53/images/linkedin-icon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3665" y="3042062"/>
            <a:ext cx="712471" cy="757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www.techjailbreak.com/wp-content/uploads/2012/09/Mozilla-Persona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2843" y="3077127"/>
            <a:ext cx="1104057" cy="689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2987824" y="3776722"/>
            <a:ext cx="576859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800" dirty="0" smtClean="0"/>
              <a:t>Supporto in ASP.NET grazie a </a:t>
            </a:r>
            <a:r>
              <a:rPr lang="it-IT" sz="2800" dirty="0" err="1" smtClean="0"/>
              <a:t>OpenAuth</a:t>
            </a:r>
            <a:r>
              <a:rPr lang="it-IT" sz="2800" dirty="0" smtClean="0"/>
              <a:t> 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38287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err="1" smtClean="0"/>
              <a:t>Supporto</a:t>
            </a:r>
            <a:r>
              <a:rPr lang="fr-FR" dirty="0" smtClean="0"/>
              <a:t> a </a:t>
            </a:r>
            <a:r>
              <a:rPr lang="fr-FR" dirty="0" err="1" smtClean="0"/>
              <a:t>OAuth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4012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ASP.NET Web API</a:t>
            </a:r>
            <a:endParaRPr lang="it-IT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Introdotte da ASP.NET MVC 4</a:t>
            </a:r>
          </a:p>
          <a:p>
            <a:r>
              <a:rPr lang="it-IT" dirty="0" smtClean="0"/>
              <a:t>Supporto a </a:t>
            </a:r>
            <a:r>
              <a:rPr lang="it-IT" dirty="0" err="1" smtClean="0"/>
              <a:t>OData</a:t>
            </a:r>
            <a:r>
              <a:rPr lang="it-IT" dirty="0" smtClean="0"/>
              <a:t> grazie a ASP.NET 2012.2 Update</a:t>
            </a:r>
          </a:p>
          <a:p>
            <a:pPr lvl="1"/>
            <a:r>
              <a:rPr lang="it-IT" dirty="0">
                <a:hlinkClick r:id="rId2"/>
              </a:rPr>
              <a:t>http://</a:t>
            </a:r>
            <a:r>
              <a:rPr lang="it-IT" dirty="0" smtClean="0">
                <a:hlinkClick r:id="rId2"/>
              </a:rPr>
              <a:t>aspit.co/ajd</a:t>
            </a:r>
            <a:endParaRPr lang="it-IT" dirty="0" smtClean="0"/>
          </a:p>
          <a:p>
            <a:r>
              <a:rPr lang="it-IT" dirty="0" smtClean="0"/>
              <a:t>Ma non solo: </a:t>
            </a:r>
            <a:r>
              <a:rPr lang="it-IT" dirty="0" err="1" smtClean="0"/>
              <a:t>Tracing</a:t>
            </a:r>
            <a:r>
              <a:rPr lang="it-IT" dirty="0" smtClean="0"/>
              <a:t>, Help Page…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88525893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Segoe UI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278</Words>
  <Application>Microsoft Office PowerPoint</Application>
  <PresentationFormat>On-screen Show (16:9)</PresentationFormat>
  <Paragraphs>86</Paragraphs>
  <Slides>13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Candara</vt:lpstr>
      <vt:lpstr>Segoe UI</vt:lpstr>
      <vt:lpstr>Tema di Office</vt:lpstr>
      <vt:lpstr>Custom Design</vt:lpstr>
      <vt:lpstr>WEB03 – ASP.NET MVC al massimo</vt:lpstr>
      <vt:lpstr>Grazie a</vt:lpstr>
      <vt:lpstr>Agenda</vt:lpstr>
      <vt:lpstr>ASP.NET MVC – un po' di storia</vt:lpstr>
      <vt:lpstr>Un'occhiata all'object model…</vt:lpstr>
      <vt:lpstr>demo</vt:lpstr>
      <vt:lpstr>Security</vt:lpstr>
      <vt:lpstr>demo</vt:lpstr>
      <vt:lpstr>ASP.NET Web API</vt:lpstr>
      <vt:lpstr>demo</vt:lpstr>
      <vt:lpstr>Libri per WinRT</vt:lpstr>
      <vt:lpstr>Libri per VS 2012</vt:lpstr>
      <vt:lpstr>Q&amp;A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Marco</dc:creator>
  <cp:lastModifiedBy>Marco De Sanctis</cp:lastModifiedBy>
  <cp:revision>64</cp:revision>
  <dcterms:created xsi:type="dcterms:W3CDTF">2012-01-13T14:01:41Z</dcterms:created>
  <dcterms:modified xsi:type="dcterms:W3CDTF">2013-02-23T19:40:13Z</dcterms:modified>
</cp:coreProperties>
</file>