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290" r:id="rId5"/>
    <p:sldMasterId id="2147484268" r:id="rId6"/>
    <p:sldMasterId id="2147484246" r:id="rId7"/>
    <p:sldMasterId id="2147484330" r:id="rId8"/>
    <p:sldMasterId id="2147484341" r:id="rId9"/>
    <p:sldMasterId id="2147484358" r:id="rId10"/>
  </p:sldMasterIdLst>
  <p:notesMasterIdLst>
    <p:notesMasterId r:id="rId30"/>
  </p:notesMasterIdLst>
  <p:handoutMasterIdLst>
    <p:handoutMasterId r:id="rId31"/>
  </p:handoutMasterIdLst>
  <p:sldIdLst>
    <p:sldId id="319" r:id="rId11"/>
    <p:sldId id="336" r:id="rId12"/>
    <p:sldId id="320" r:id="rId13"/>
    <p:sldId id="321" r:id="rId14"/>
    <p:sldId id="322" r:id="rId15"/>
    <p:sldId id="323" r:id="rId16"/>
    <p:sldId id="331" r:id="rId17"/>
    <p:sldId id="332" r:id="rId18"/>
    <p:sldId id="333" r:id="rId19"/>
    <p:sldId id="324" r:id="rId20"/>
    <p:sldId id="325" r:id="rId21"/>
    <p:sldId id="326" r:id="rId22"/>
    <p:sldId id="327" r:id="rId23"/>
    <p:sldId id="328" r:id="rId24"/>
    <p:sldId id="329" r:id="rId25"/>
    <p:sldId id="330" r:id="rId26"/>
    <p:sldId id="335" r:id="rId27"/>
    <p:sldId id="334" r:id="rId28"/>
    <p:sldId id="313" r:id="rId29"/>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000000"/>
    <a:srgbClr val="969696"/>
    <a:srgbClr val="002050"/>
    <a:srgbClr val="442359"/>
    <a:srgbClr val="333333"/>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5501" autoAdjust="0"/>
  </p:normalViewPr>
  <p:slideViewPr>
    <p:cSldViewPr>
      <p:cViewPr varScale="1">
        <p:scale>
          <a:sx n="83" d="100"/>
          <a:sy n="83" d="100"/>
        </p:scale>
        <p:origin x="485" y="58"/>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1/10/2013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1/10/2013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67998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533131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634644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12142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52675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745996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58687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963724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8.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7.xml"/><Relationship Id="rId4" Type="http://schemas.openxmlformats.org/officeDocument/2006/relationships/image" Target="../media/image10.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7.xml"/><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7.xml"/><Relationship Id="rId4" Type="http://schemas.openxmlformats.org/officeDocument/2006/relationships/image" Target="../media/image8.png"/></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894595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1820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066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138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5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212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5051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96338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99497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92191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170673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82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459276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63785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51857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832733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026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263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9948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61348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8407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4169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05055126"/>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22454041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891032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4571114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26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5488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817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12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33632998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52715"/>
            <a:ext cx="11375537" cy="126607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9661" y="233151"/>
            <a:ext cx="2548577" cy="296119"/>
          </a:xfrm>
          <a:prstGeom prst="rect">
            <a:avLst/>
          </a:prstGeom>
        </p:spPr>
      </p:pic>
    </p:spTree>
    <p:extLst>
      <p:ext uri="{BB962C8B-B14F-4D97-AF65-F5344CB8AC3E}">
        <p14:creationId xmlns:p14="http://schemas.microsoft.com/office/powerpoint/2010/main" val="362133783"/>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93807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17584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05405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223946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948500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42010323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9146198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7978051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873763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0415112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1270698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3401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453226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6950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1223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chemeClr val="accent1"/>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455878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61" y="2278589"/>
            <a:ext cx="8543652" cy="1386254"/>
          </a:xfrm>
        </p:spPr>
        <p:txBody>
          <a:bodyPr anchor="ctr" anchorCtr="0">
            <a:noAutofit/>
          </a:bodyPr>
          <a:lstStyle>
            <a:lvl1pPr>
              <a:lnSpc>
                <a:spcPct val="9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704161"/>
            <a:ext cx="5565153" cy="1167722"/>
          </a:xfrm>
        </p:spPr>
        <p:txBody>
          <a:bodyPr/>
          <a:lstStyle>
            <a:lvl1pPr marL="0" indent="0">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5632180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ext Placeholder 4"/>
          <p:cNvSpPr>
            <a:spLocks noGrp="1"/>
          </p:cNvSpPr>
          <p:nvPr>
            <p:ph type="body" sz="quarter" idx="10"/>
          </p:nvPr>
        </p:nvSpPr>
        <p:spPr>
          <a:xfrm>
            <a:off x="5235859" y="3336648"/>
            <a:ext cx="6348790" cy="963021"/>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932565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27509082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74123914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288306914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
        <p:nvSpPr>
          <p:cNvPr id="12" name="Rectangle 11"/>
          <p:cNvSpPr/>
          <p:nvPr userDrawn="1"/>
        </p:nvSpPr>
        <p:spPr bwMode="auto">
          <a:xfrm>
            <a:off x="2299595" y="2504109"/>
            <a:ext cx="10136880" cy="2146739"/>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9562" tIns="46628" rIns="93256" bIns="46628" numCol="1" rtlCol="0" anchor="ctr" anchorCtr="0" compatLnSpc="1">
            <a:prstTxWarp prst="textNoShape">
              <a:avLst/>
            </a:prstTxWarp>
          </a:bodyPr>
          <a:lstStyle/>
          <a:p>
            <a:pPr defTabSz="932290" fontAlgn="base">
              <a:spcBef>
                <a:spcPct val="0"/>
              </a:spcBef>
              <a:spcAft>
                <a:spcPct val="0"/>
              </a:spcAft>
            </a:pPr>
            <a:endParaRPr lang="en-US" sz="6731"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1" y="2504108"/>
            <a:ext cx="2299595" cy="2146739"/>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3576415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408970" y="3202789"/>
            <a:ext cx="3618533" cy="588948"/>
          </a:xfrm>
          <a:prstGeom prst="rect">
            <a:avLst/>
          </a:prstGeom>
          <a:noFill/>
          <a:ln>
            <a:noFill/>
          </a:ln>
        </p:spPr>
      </p:pic>
      <p:sp>
        <p:nvSpPr>
          <p:cNvPr id="3" name="Text Box 3"/>
          <p:cNvSpPr txBox="1">
            <a:spLocks noChangeArrowheads="1"/>
          </p:cNvSpPr>
          <p:nvPr userDrawn="1"/>
        </p:nvSpPr>
        <p:spPr bwMode="blackWhite">
          <a:xfrm>
            <a:off x="518187" y="6204681"/>
            <a:ext cx="11400103"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a:t>
            </a:r>
            <a:r>
              <a:rPr lang="en-US" sz="714" dirty="0" smtClean="0">
                <a:solidFill>
                  <a:srgbClr val="FFFFFF">
                    <a:alpha val="99000"/>
                  </a:srgbClr>
                </a:solidFill>
                <a:cs typeface="Arial" charset="0"/>
              </a:rPr>
              <a:t>2011 Microsoft </a:t>
            </a:r>
            <a:r>
              <a:rPr lang="en-US" sz="714"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14" dirty="0" smtClean="0">
                <a:solidFill>
                  <a:srgbClr val="FFFFFF">
                    <a:alpha val="99000"/>
                  </a:srgbClr>
                </a:solidFill>
                <a:cs typeface="Arial" charset="0"/>
              </a:rPr>
              <a:t>MICROSOFT </a:t>
            </a:r>
            <a:r>
              <a:rPr lang="en-US" sz="714"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94008187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909194" y="1079950"/>
            <a:ext cx="2472592" cy="2130688"/>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53743" y="3325015"/>
            <a:ext cx="3078192" cy="27973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96642" y="1441905"/>
            <a:ext cx="1122486" cy="96727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883595" y="1510672"/>
            <a:ext cx="3472280" cy="2992141"/>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 name="Rectangle 5"/>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2847396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084815"/>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75808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7258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8386602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5130489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774737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97361806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5936253"/>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622998355"/>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95003691"/>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52658812"/>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17934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83108177"/>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36747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37090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01080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61" y="2278589"/>
            <a:ext cx="9498576" cy="1386254"/>
          </a:xfrm>
        </p:spPr>
        <p:txBody>
          <a:bodyPr anchor="ctr" anchorCtr="0">
            <a:noAutofit/>
          </a:bodyPr>
          <a:lstStyle>
            <a:lvl1pPr>
              <a:lnSpc>
                <a:spcPct val="9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704161"/>
            <a:ext cx="5565153" cy="1167722"/>
          </a:xfrm>
        </p:spPr>
        <p:txBody>
          <a:bodyPr/>
          <a:lstStyle>
            <a:lvl1pPr marL="0" indent="0">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0096645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ext Placeholder 4"/>
          <p:cNvSpPr>
            <a:spLocks noGrp="1"/>
          </p:cNvSpPr>
          <p:nvPr>
            <p:ph type="body" sz="quarter" idx="10"/>
          </p:nvPr>
        </p:nvSpPr>
        <p:spPr>
          <a:xfrm>
            <a:off x="5235859" y="3336648"/>
            <a:ext cx="6348790" cy="963021"/>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4" name="Group 3"/>
          <p:cNvGrpSpPr/>
          <p:nvPr userDrawn="1"/>
        </p:nvGrpSpPr>
        <p:grpSpPr>
          <a:xfrm>
            <a:off x="503237" y="6494965"/>
            <a:ext cx="1821045" cy="281079"/>
            <a:chOff x="510992" y="6497092"/>
            <a:chExt cx="1821045" cy="281079"/>
          </a:xfrm>
        </p:grpSpPr>
        <p:pic>
          <p:nvPicPr>
            <p:cNvPr id="6" name="Picture 2" descr="C:\Users\chrisw\Desktop\Cloud Services 3.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7" name="TextBox 6"/>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315700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4" name="Group 3"/>
          <p:cNvGrpSpPr/>
          <p:nvPr userDrawn="1"/>
        </p:nvGrpSpPr>
        <p:grpSpPr>
          <a:xfrm>
            <a:off x="503237" y="6494965"/>
            <a:ext cx="1821045" cy="281079"/>
            <a:chOff x="510992" y="6497092"/>
            <a:chExt cx="1821045" cy="281079"/>
          </a:xfrm>
        </p:grpSpPr>
        <p:pic>
          <p:nvPicPr>
            <p:cNvPr id="5" name="Picture 2" descr="C:\Users\chrisw\Desktop\Cloud Services 3.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9" name="TextBox 8"/>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53249684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371915759"/>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4032381694"/>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
        <p:nvSpPr>
          <p:cNvPr id="12" name="Rectangle 11"/>
          <p:cNvSpPr/>
          <p:nvPr userDrawn="1"/>
        </p:nvSpPr>
        <p:spPr bwMode="auto">
          <a:xfrm>
            <a:off x="2299595" y="2504109"/>
            <a:ext cx="10136880" cy="2146739"/>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9562" tIns="46628" rIns="93256" bIns="46628" numCol="1" rtlCol="0" anchor="ctr" anchorCtr="0" compatLnSpc="1">
            <a:prstTxWarp prst="textNoShape">
              <a:avLst/>
            </a:prstTxWarp>
          </a:bodyPr>
          <a:lstStyle/>
          <a:p>
            <a:pPr defTabSz="932290" fontAlgn="base">
              <a:spcBef>
                <a:spcPct val="0"/>
              </a:spcBef>
              <a:spcAft>
                <a:spcPct val="0"/>
              </a:spcAft>
            </a:pPr>
            <a:endParaRPr lang="en-US" sz="6731"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1" y="2504108"/>
            <a:ext cx="2299595" cy="2146739"/>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3674763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1742533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3" name="Text Box 3"/>
          <p:cNvSpPr txBox="1">
            <a:spLocks noChangeArrowheads="1"/>
          </p:cNvSpPr>
          <p:nvPr userDrawn="1"/>
        </p:nvSpPr>
        <p:spPr bwMode="blackWhite">
          <a:xfrm>
            <a:off x="518187" y="6204681"/>
            <a:ext cx="11400103"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a:t>
            </a:r>
            <a:r>
              <a:rPr lang="en-US" sz="714" dirty="0" smtClean="0">
                <a:solidFill>
                  <a:srgbClr val="FFFFFF">
                    <a:alpha val="99000"/>
                  </a:srgbClr>
                </a:solidFill>
                <a:cs typeface="Arial" charset="0"/>
              </a:rPr>
              <a:t>2011 Microsoft </a:t>
            </a:r>
            <a:r>
              <a:rPr lang="en-US" sz="714"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14" dirty="0" smtClean="0">
                <a:solidFill>
                  <a:srgbClr val="FFFFFF">
                    <a:alpha val="99000"/>
                  </a:srgbClr>
                </a:solidFill>
                <a:cs typeface="Arial" charset="0"/>
              </a:rPr>
              <a:t>MICROSOFT </a:t>
            </a:r>
            <a:r>
              <a:rPr lang="en-US" sz="714" dirty="0">
                <a:solidFill>
                  <a:srgbClr val="FFFFFF">
                    <a:alpha val="99000"/>
                  </a:srgbClr>
                </a:solidFill>
                <a:cs typeface="Arial" charset="0"/>
              </a:rPr>
              <a:t>MAKES NO WARRANTIES, EXPRESS, IMPLIED OR STATUTORY, AS TO THE INFORMATION IN THIS PRESENTATION.</a:t>
            </a:r>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70338" y="2670499"/>
            <a:ext cx="4495800" cy="165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61826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909194" y="1079950"/>
            <a:ext cx="2472592" cy="2130688"/>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53743" y="3325015"/>
            <a:ext cx="3078192" cy="27973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96642" y="1441905"/>
            <a:ext cx="1122486" cy="96727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883595" y="1510672"/>
            <a:ext cx="3472280" cy="2992141"/>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 name="Rectangle 5"/>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3934889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theme" Target="../theme/theme3.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image" Target="../media/image6.jpg"/><Relationship Id="rId5" Type="http://schemas.openxmlformats.org/officeDocument/2006/relationships/slideLayout" Target="../slideLayouts/slideLayout70.xml"/><Relationship Id="rId10" Type="http://schemas.openxmlformats.org/officeDocument/2006/relationships/theme" Target="../theme/theme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6" Type="http://schemas.openxmlformats.org/officeDocument/2006/relationships/theme" Target="../theme/theme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image" Target="../media/image6.jpg"/><Relationship Id="rId5" Type="http://schemas.openxmlformats.org/officeDocument/2006/relationships/slideLayout" Target="../slideLayouts/slideLayout94.xml"/><Relationship Id="rId10" Type="http://schemas.openxmlformats.org/officeDocument/2006/relationships/theme" Target="../theme/theme7.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5" r:id="rId6"/>
    <p:sldLayoutId id="2147484186" r:id="rId7"/>
    <p:sldLayoutId id="2147484187" r:id="rId8"/>
    <p:sldLayoutId id="2147484191" r:id="rId9"/>
    <p:sldLayoutId id="2147484188" r:id="rId10"/>
    <p:sldLayoutId id="2147484196" r:id="rId11"/>
    <p:sldLayoutId id="2147484189" r:id="rId12"/>
    <p:sldLayoutId id="2147484217" r:id="rId13"/>
    <p:sldLayoutId id="2147484218" r:id="rId14"/>
    <p:sldLayoutId id="2147484198"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61612350"/>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9" r:id="rId13"/>
    <p:sldLayoutId id="2147484310" r:id="rId14"/>
    <p:sldLayoutId id="2147484321" r:id="rId15"/>
    <p:sldLayoutId id="2147484311" r:id="rId16"/>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6464186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328" r:id="rId5"/>
    <p:sldLayoutId id="2147484320" r:id="rId6"/>
    <p:sldLayoutId id="2147484273" r:id="rId7"/>
    <p:sldLayoutId id="2147484274" r:id="rId8"/>
    <p:sldLayoutId id="2147484275" r:id="rId9"/>
    <p:sldLayoutId id="2147484276" r:id="rId10"/>
    <p:sldLayoutId id="2147484277" r:id="rId11"/>
    <p:sldLayoutId id="2147484278" r:id="rId12"/>
    <p:sldLayoutId id="2147484279" r:id="rId13"/>
    <p:sldLayoutId id="2147484280" r:id="rId14"/>
    <p:sldLayoutId id="2147484287" r:id="rId15"/>
    <p:sldLayoutId id="2147484288" r:id="rId16"/>
    <p:sldLayoutId id="2147484289" r:id="rId17"/>
    <p:sldLayoutId id="2147484357" r:id="rId18"/>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6111433"/>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329"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65" r:id="rId14"/>
    <p:sldLayoutId id="2147484266" r:id="rId15"/>
    <p:sldLayoutId id="2147484267"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504447"/>
            <a:ext cx="11375536" cy="762786"/>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747918"/>
            <a:ext cx="11375535" cy="303858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0916450"/>
      </p:ext>
    </p:extLst>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8" r:id="rId7"/>
    <p:sldLayoutId id="2147484340" r:id="rId8"/>
    <p:sldLayoutId id="2147484368" r:id="rId9"/>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solidFill>
            <a:schemeClr val="bg1"/>
          </a:solidFill>
          <a:effectLst/>
          <a:latin typeface="Segoe UI Light" pitchFamily="34" charset="0"/>
          <a:ea typeface="+mn-ea"/>
          <a:cs typeface="Arial" charset="0"/>
        </a:defRPr>
      </a:lvl1pPr>
    </p:titleStyle>
    <p:body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2666003749"/>
      </p:ext>
    </p:extLst>
  </p:cSld>
  <p:clrMap bg1="dk1" tx1="lt1" bg2="dk2" tx2="lt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504447"/>
            <a:ext cx="11375536" cy="762786"/>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747918"/>
            <a:ext cx="11375535" cy="303858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8443620"/>
      </p:ext>
    </p:extLst>
  </p:cSld>
  <p:clrMap bg1="lt1" tx1="dk1" bg2="lt2" tx2="dk2" accent1="accent1" accent2="accent2" accent3="accent3" accent4="accent4" accent5="accent5" accent6="accent6" hlink="hlink" folHlink="folHlink"/>
  <p:sldLayoutIdLst>
    <p:sldLayoutId id="2147484359" r:id="rId1"/>
    <p:sldLayoutId id="2147484360" r:id="rId2"/>
    <p:sldLayoutId id="2147484361" r:id="rId3"/>
    <p:sldLayoutId id="2147484362" r:id="rId4"/>
    <p:sldLayoutId id="2147484363" r:id="rId5"/>
    <p:sldLayoutId id="2147484364" r:id="rId6"/>
    <p:sldLayoutId id="2147484365" r:id="rId7"/>
    <p:sldLayoutId id="2147484366" r:id="rId8"/>
    <p:sldLayoutId id="2147484367" r:id="rId9"/>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solidFill>
            <a:schemeClr val="bg1"/>
          </a:solidFill>
          <a:effectLst/>
          <a:latin typeface="Segoe UI Light" pitchFamily="34" charset="0"/>
          <a:ea typeface="+mn-ea"/>
          <a:cs typeface="Arial" charset="0"/>
        </a:defRPr>
      </a:lvl1pPr>
    </p:titleStyle>
    <p:body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6600" cap="all" dirty="0"/>
              <a:t>Azure Web Sites: easy and fast deploy of your web sites</a:t>
            </a:r>
            <a:endParaRPr lang="en-US" sz="2000" cap="all" dirty="0"/>
          </a:p>
        </p:txBody>
      </p:sp>
      <p:sp>
        <p:nvSpPr>
          <p:cNvPr id="2" name="Text Placeholder 1"/>
          <p:cNvSpPr>
            <a:spLocks noGrp="1"/>
          </p:cNvSpPr>
          <p:nvPr>
            <p:ph type="body" sz="quarter" idx="11"/>
          </p:nvPr>
        </p:nvSpPr>
        <p:spPr>
          <a:xfrm>
            <a:off x="529661" y="4564062"/>
            <a:ext cx="7898376" cy="1996700"/>
          </a:xfrm>
        </p:spPr>
        <p:txBody>
          <a:bodyPr/>
          <a:lstStyle/>
          <a:p>
            <a:r>
              <a:rPr lang="en-US" dirty="0" smtClean="0"/>
              <a:t>Cristian Civera</a:t>
            </a:r>
            <a:endParaRPr lang="en-US" dirty="0"/>
          </a:p>
          <a:p>
            <a:r>
              <a:rPr lang="en-US" dirty="0" smtClean="0"/>
              <a:t>Microsoft ASP.NET MVP</a:t>
            </a:r>
            <a:endParaRPr lang="en-US" dirty="0"/>
          </a:p>
          <a:p>
            <a:endParaRPr lang="en-US" dirty="0"/>
          </a:p>
          <a:p>
            <a:r>
              <a:rPr lang="en-US" dirty="0" smtClean="0"/>
              <a:t>cristian@cristiancivera.com</a:t>
            </a:r>
          </a:p>
          <a:p>
            <a:r>
              <a:rPr lang="en-US" dirty="0" smtClean="0"/>
              <a:t>@</a:t>
            </a:r>
            <a:r>
              <a:rPr lang="en-US" dirty="0" err="1" smtClean="0"/>
              <a:t>CristianCivera</a:t>
            </a:r>
            <a:endParaRPr lang="en-US" dirty="0"/>
          </a:p>
        </p:txBody>
      </p:sp>
      <p:grpSp>
        <p:nvGrpSpPr>
          <p:cNvPr id="5" name="Group 4"/>
          <p:cNvGrpSpPr/>
          <p:nvPr/>
        </p:nvGrpSpPr>
        <p:grpSpPr>
          <a:xfrm>
            <a:off x="9113837" y="4383884"/>
            <a:ext cx="3050307" cy="2357056"/>
            <a:chOff x="1375811" y="1253088"/>
            <a:chExt cx="3050307" cy="2357056"/>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rot="16200000" flipH="1">
              <a:off x="1722437" y="906462"/>
              <a:ext cx="2357056" cy="3050307"/>
            </a:xfrm>
            <a:prstGeom prst="rect">
              <a:avLst/>
            </a:prstGeom>
            <a:ln>
              <a:solidFill>
                <a:schemeClr val="tx1"/>
              </a:solidFill>
            </a:ln>
            <a:extLst>
              <a:ext uri="{FAA26D3D-D897-4be2-8F04-BA451C77F1D7}">
                <ma14:placeholderFlag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xmlns:lc="http://schemas.openxmlformats.org/drawingml/2006/lockedCanvas"/>
              </a:ext>
            </a:extLst>
          </p:spPr>
        </p:pic>
        <p:sp>
          <p:nvSpPr>
            <p:cNvPr id="7" name="TextBox 6"/>
            <p:cNvSpPr txBox="1"/>
            <p:nvPr/>
          </p:nvSpPr>
          <p:spPr>
            <a:xfrm>
              <a:off x="1558317" y="1496954"/>
              <a:ext cx="2685295" cy="1858970"/>
            </a:xfrm>
            <a:prstGeom prst="rect">
              <a:avLst/>
            </a:prstGeom>
            <a:noFill/>
          </p:spPr>
          <p:txBody>
            <a:bodyPr wrap="square" lIns="0" tIns="0" rIns="0" bIns="0" rtlCol="0">
              <a:spAutoFit/>
            </a:bodyPr>
            <a:ls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8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Cloud </a:t>
              </a:r>
              <a:r>
                <a:rPr lang="en-US" sz="2800" dirty="0" smtClean="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&amp; </a:t>
              </a:r>
              <a:r>
                <a:rPr lang="en-US" sz="28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ASP.NET Developer </a:t>
              </a:r>
              <a:r>
                <a:rPr lang="en-US" sz="2800" dirty="0" smtClean="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Day</a:t>
              </a:r>
            </a:p>
            <a:p>
              <a:pPr>
                <a:lnSpc>
                  <a:spcPct val="90000"/>
                </a:lnSpc>
                <a:spcBef>
                  <a:spcPct val="20000"/>
                </a:spcBef>
                <a:buSzPct val="80000"/>
              </a:pPr>
              <a:endParaRPr lang="it-IT" sz="3200" dirty="0" smtClean="0">
                <a:latin typeface="Segoe UI Light" panose="020B0502040204020203" pitchFamily="34" charset="0"/>
                <a:cs typeface="Segoe UI Light" panose="020B0502040204020203" pitchFamily="34" charset="0"/>
              </a:endParaRPr>
            </a:p>
            <a:p>
              <a:pPr>
                <a:lnSpc>
                  <a:spcPct val="90000"/>
                </a:lnSpc>
                <a:spcBef>
                  <a:spcPct val="20000"/>
                </a:spcBef>
                <a:buSzPct val="80000"/>
              </a:pPr>
              <a:r>
                <a:rPr lang="it-IT" sz="3200" dirty="0" smtClean="0">
                  <a:latin typeface="Segoe UI Light" panose="020B0502040204020203" pitchFamily="34" charset="0"/>
                  <a:cs typeface="Segoe UI Light" panose="020B0502040204020203" pitchFamily="34" charset="0"/>
                </a:rPr>
                <a:t>#</a:t>
              </a:r>
              <a:r>
                <a:rPr lang="it-IT" sz="3200" dirty="0" err="1">
                  <a:latin typeface="Segoe UI Light" panose="020B0502040204020203" pitchFamily="34" charset="0"/>
                  <a:cs typeface="Segoe UI Light" panose="020B0502040204020203" pitchFamily="34" charset="0"/>
                </a:rPr>
                <a:t>aspnetcloud</a:t>
              </a:r>
              <a:endParaRPr lang="en-US" sz="32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endParaRPr>
            </a:p>
          </p:txBody>
        </p:sp>
      </p:grpSp>
    </p:spTree>
    <p:extLst>
      <p:ext uri="{BB962C8B-B14F-4D97-AF65-F5344CB8AC3E}">
        <p14:creationId xmlns:p14="http://schemas.microsoft.com/office/powerpoint/2010/main" val="265518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File e cartelle</a:t>
            </a:r>
            <a:endParaRPr lang="it-IT" dirty="0"/>
          </a:p>
        </p:txBody>
      </p:sp>
      <p:sp>
        <p:nvSpPr>
          <p:cNvPr id="3" name="Text Placeholder 2"/>
          <p:cNvSpPr>
            <a:spLocks noGrp="1"/>
          </p:cNvSpPr>
          <p:nvPr>
            <p:ph type="body" sz="quarter" idx="10"/>
          </p:nvPr>
        </p:nvSpPr>
        <p:spPr>
          <a:xfrm>
            <a:off x="529660" y="1397809"/>
            <a:ext cx="11375536" cy="5592300"/>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Permesso di scrittura e lettura in tutte le cartelle</a:t>
            </a:r>
          </a:p>
          <a:p>
            <a:pPr marL="469536" lvl="1" indent="466298">
              <a:lnSpc>
                <a:spcPct val="100000"/>
              </a:lnSpc>
              <a:spcAft>
                <a:spcPts val="918"/>
              </a:spcAft>
              <a:buFont typeface="Wingdings" panose="05000000000000000000" pitchFamily="2" charset="2"/>
              <a:buChar char=""/>
            </a:pPr>
            <a:r>
              <a:rPr lang="it-IT" sz="2000" spc="-102" dirty="0" err="1">
                <a:latin typeface="Segoe UI Light" pitchFamily="34" charset="0"/>
              </a:rPr>
              <a:t>Request.MapPath</a:t>
            </a:r>
            <a:r>
              <a:rPr lang="it-IT" sz="2000" spc="-102" dirty="0">
                <a:latin typeface="Segoe UI Light" pitchFamily="34" charset="0"/>
              </a:rPr>
              <a:t>("~/uploads/file.txt</a:t>
            </a:r>
            <a:r>
              <a:rPr lang="it-IT" sz="2000" spc="-102" dirty="0" smtClean="0">
                <a:latin typeface="Segoe UI Light" pitchFamily="34" charset="0"/>
              </a:rPr>
              <a:t>")</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1GB o 10GB (per </a:t>
            </a:r>
            <a:r>
              <a:rPr lang="it-IT" sz="2000" spc="-102" dirty="0" err="1" smtClean="0">
                <a:latin typeface="Segoe UI Light" pitchFamily="34" charset="0"/>
              </a:rPr>
              <a:t>reserved</a:t>
            </a:r>
            <a:r>
              <a:rPr lang="it-IT" sz="2000" spc="-102" dirty="0" smtClean="0">
                <a:latin typeface="Segoe UI Light" pitchFamily="34" charset="0"/>
              </a:rPr>
              <a:t>)</a:t>
            </a:r>
            <a:endParaRPr lang="it-IT" sz="2000" spc="-102" dirty="0">
              <a:latin typeface="Segoe UI Light" pitchFamily="34" charset="0"/>
            </a:endParaRPr>
          </a:p>
          <a:p>
            <a:pPr marL="469536" indent="-466298">
              <a:lnSpc>
                <a:spcPct val="100000"/>
              </a:lnSpc>
              <a:buFont typeface="Wingdings" panose="05000000000000000000" pitchFamily="2" charset="2"/>
              <a:buChar char=""/>
            </a:pPr>
            <a:r>
              <a:rPr lang="it-IT" sz="3200" dirty="0" smtClean="0"/>
              <a:t>Ogni web site è isolato con </a:t>
            </a:r>
            <a:r>
              <a:rPr lang="it-IT" sz="3200" dirty="0" err="1" smtClean="0"/>
              <a:t>application</a:t>
            </a:r>
            <a:r>
              <a:rPr lang="it-IT" sz="3200" dirty="0" smtClean="0"/>
              <a:t> pool diversi</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Anche per </a:t>
            </a:r>
            <a:r>
              <a:rPr lang="it-IT" sz="2000" spc="-102" dirty="0" err="1" smtClean="0">
                <a:latin typeface="Segoe UI Light" pitchFamily="34" charset="0"/>
              </a:rPr>
              <a:t>shared</a:t>
            </a:r>
            <a:r>
              <a:rPr lang="it-IT" sz="2000" spc="-102" dirty="0" smtClean="0">
                <a:latin typeface="Segoe UI Light" pitchFamily="34" charset="0"/>
              </a:rPr>
              <a:t> mode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Nessun rischio, a parte errori applicativi nostri</a:t>
            </a:r>
          </a:p>
          <a:p>
            <a:pPr marL="469536" indent="-466298">
              <a:lnSpc>
                <a:spcPct val="100000"/>
              </a:lnSpc>
              <a:buFont typeface="Wingdings" panose="05000000000000000000" pitchFamily="2" charset="2"/>
              <a:buChar char=""/>
            </a:pPr>
            <a:r>
              <a:rPr lang="it-IT" sz="3200" dirty="0" smtClean="0"/>
              <a:t>Scrittura fuori dalla </a:t>
            </a:r>
            <a:r>
              <a:rPr lang="it-IT" sz="3200" dirty="0" err="1" smtClean="0"/>
              <a:t>root</a:t>
            </a:r>
            <a:r>
              <a:rPr lang="it-IT" sz="3200" dirty="0" smtClean="0"/>
              <a:t> del site</a:t>
            </a:r>
            <a:endParaRPr lang="it-IT" sz="3200" dirty="0"/>
          </a:p>
          <a:p>
            <a:pPr marL="469536" indent="466298">
              <a:lnSpc>
                <a:spcPct val="100000"/>
              </a:lnSpc>
              <a:buFont typeface="Wingdings" panose="05000000000000000000" pitchFamily="2" charset="2"/>
              <a:buChar char=""/>
            </a:pPr>
            <a:r>
              <a:rPr lang="it-IT" sz="2000" dirty="0" smtClean="0"/>
              <a:t>Per file da non rendere raggiungibili tramite IIS</a:t>
            </a:r>
          </a:p>
          <a:p>
            <a:pPr marL="469536" lvl="1" indent="466298">
              <a:lnSpc>
                <a:spcPct val="100000"/>
              </a:lnSpc>
              <a:spcAft>
                <a:spcPts val="918"/>
              </a:spcAft>
              <a:buFont typeface="Wingdings" panose="05000000000000000000" pitchFamily="2" charset="2"/>
              <a:buChar char=""/>
            </a:pPr>
            <a:r>
              <a:rPr lang="it-IT" sz="2000" spc="-102" dirty="0" err="1">
                <a:latin typeface="Segoe UI Light" pitchFamily="34" charset="0"/>
              </a:rPr>
              <a:t>Path.Combine</a:t>
            </a:r>
            <a:r>
              <a:rPr lang="it-IT" sz="2000" spc="-102" dirty="0">
                <a:latin typeface="Segoe UI Light" pitchFamily="34" charset="0"/>
              </a:rPr>
              <a:t>(</a:t>
            </a:r>
            <a:r>
              <a:rPr lang="it-IT" sz="2000" spc="-102" dirty="0" err="1">
                <a:latin typeface="Segoe UI Light" pitchFamily="34" charset="0"/>
              </a:rPr>
              <a:t>HostingEnvironment.ApplicationPhysicalPath</a:t>
            </a:r>
            <a:r>
              <a:rPr lang="it-IT" sz="2000" spc="-102" dirty="0">
                <a:latin typeface="Segoe UI Light" pitchFamily="34" charset="0"/>
              </a:rPr>
              <a:t>, @"..\uploads\test.txt</a:t>
            </a:r>
            <a:r>
              <a:rPr lang="it-IT" sz="2000" spc="-102" dirty="0" smtClean="0">
                <a:latin typeface="Segoe UI Light" pitchFamily="34" charset="0"/>
              </a:rPr>
              <a:t>")</a:t>
            </a:r>
          </a:p>
          <a:p>
            <a:pPr marL="469536" indent="-466298">
              <a:lnSpc>
                <a:spcPct val="100000"/>
              </a:lnSpc>
              <a:buFont typeface="Wingdings" panose="05000000000000000000" pitchFamily="2" charset="2"/>
              <a:buChar char=""/>
            </a:pPr>
            <a:r>
              <a:rPr lang="it-IT" sz="3200" dirty="0" err="1" smtClean="0"/>
              <a:t>Handler</a:t>
            </a:r>
            <a:r>
              <a:rPr lang="it-IT" sz="3200" dirty="0" smtClean="0"/>
              <a:t> e moduli per proteggere</a:t>
            </a:r>
            <a:endParaRPr lang="it-IT" sz="3200" dirty="0"/>
          </a:p>
          <a:p>
            <a:pPr marL="469536" indent="466298">
              <a:lnSpc>
                <a:spcPct val="100000"/>
              </a:lnSpc>
              <a:buFont typeface="Wingdings" panose="05000000000000000000" pitchFamily="2" charset="2"/>
              <a:buChar char=""/>
            </a:pPr>
            <a:endParaRPr lang="it-IT" sz="4040" spc="-102" dirty="0">
              <a:latin typeface="Segoe UI Light" pitchFamily="34" charset="0"/>
            </a:endParaRPr>
          </a:p>
        </p:txBody>
      </p:sp>
    </p:spTree>
    <p:extLst>
      <p:ext uri="{BB962C8B-B14F-4D97-AF65-F5344CB8AC3E}">
        <p14:creationId xmlns:p14="http://schemas.microsoft.com/office/powerpoint/2010/main" val="160050479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Accesso FTP</a:t>
            </a:r>
            <a:endParaRPr lang="it-IT" dirty="0"/>
          </a:p>
        </p:txBody>
      </p:sp>
      <p:sp>
        <p:nvSpPr>
          <p:cNvPr id="3" name="Text Placeholder 2"/>
          <p:cNvSpPr>
            <a:spLocks noGrp="1"/>
          </p:cNvSpPr>
          <p:nvPr>
            <p:ph type="body" sz="quarter" idx="10"/>
          </p:nvPr>
        </p:nvSpPr>
        <p:spPr>
          <a:xfrm>
            <a:off x="529660" y="1397809"/>
            <a:ext cx="11375536" cy="3714863"/>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Credenziali specifiche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No Microsoft Account o altro</a:t>
            </a:r>
            <a:endParaRPr lang="it-IT" sz="2000" spc="-102" dirty="0">
              <a:latin typeface="Segoe UI Light" pitchFamily="34" charset="0"/>
            </a:endParaRPr>
          </a:p>
          <a:p>
            <a:pPr marL="469536" indent="-466298">
              <a:lnSpc>
                <a:spcPct val="100000"/>
              </a:lnSpc>
              <a:buFont typeface="Wingdings" panose="05000000000000000000" pitchFamily="2" charset="2"/>
              <a:buChar char=""/>
            </a:pPr>
            <a:r>
              <a:rPr lang="it-IT" sz="3200" dirty="0" smtClean="0"/>
              <a:t>Accesso in lettura e scrittura</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Deployment manuale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Accesso a </a:t>
            </a:r>
            <a:r>
              <a:rPr lang="it-IT" sz="2000" spc="-102" dirty="0" err="1" smtClean="0">
                <a:latin typeface="Segoe UI Light" pitchFamily="34" charset="0"/>
              </a:rPr>
              <a:t>LogFile</a:t>
            </a:r>
            <a:r>
              <a:rPr lang="it-IT" sz="2000" spc="-102" dirty="0" smtClean="0">
                <a:latin typeface="Segoe UI Light" pitchFamily="34" charset="0"/>
              </a:rPr>
              <a:t> e fuori dalla </a:t>
            </a:r>
            <a:r>
              <a:rPr lang="it-IT" sz="2000" spc="-102" dirty="0" err="1" smtClean="0">
                <a:latin typeface="Segoe UI Light" pitchFamily="34" charset="0"/>
              </a:rPr>
              <a:t>root</a:t>
            </a:r>
            <a:endParaRPr lang="it-IT" sz="2000" spc="-102" dirty="0" smtClean="0">
              <a:latin typeface="Segoe UI Light" pitchFamily="34" charset="0"/>
            </a:endParaRPr>
          </a:p>
          <a:p>
            <a:pPr marL="469536" indent="-466298">
              <a:lnSpc>
                <a:spcPct val="100000"/>
              </a:lnSpc>
              <a:buFont typeface="Wingdings" panose="05000000000000000000" pitchFamily="2" charset="2"/>
              <a:buChar char=""/>
            </a:pPr>
            <a:r>
              <a:rPr lang="it-IT" sz="3200" dirty="0" smtClean="0"/>
              <a:t>Nessun firewall da impostare</a:t>
            </a:r>
            <a:endParaRPr lang="it-IT" sz="3200" dirty="0"/>
          </a:p>
          <a:p>
            <a:pPr marL="469536" indent="466298">
              <a:lnSpc>
                <a:spcPct val="100000"/>
              </a:lnSpc>
              <a:buFont typeface="Wingdings" panose="05000000000000000000" pitchFamily="2" charset="2"/>
              <a:buChar char=""/>
            </a:pPr>
            <a:endParaRPr lang="it-IT" sz="4040" spc="-102" dirty="0">
              <a:latin typeface="Segoe UI Light" pitchFamily="34" charset="0"/>
            </a:endParaRPr>
          </a:p>
        </p:txBody>
      </p:sp>
    </p:spTree>
    <p:extLst>
      <p:ext uri="{BB962C8B-B14F-4D97-AF65-F5344CB8AC3E}">
        <p14:creationId xmlns:p14="http://schemas.microsoft.com/office/powerpoint/2010/main" val="385577071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6647846" cy="1128129"/>
          </a:xfrm>
          <a:prstGeom prst="rect">
            <a:avLst/>
          </a:prstGeom>
        </p:spPr>
        <p:txBody>
          <a:bodyPr wrap="none">
            <a:spAutoFit/>
          </a:bodyPr>
          <a:lstStyle/>
          <a:p>
            <a:pPr defTabSz="932290" fontAlgn="base">
              <a:spcBef>
                <a:spcPct val="0"/>
              </a:spcBef>
              <a:spcAft>
                <a:spcPct val="0"/>
              </a:spcAft>
            </a:pP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File, </a:t>
            </a:r>
            <a:r>
              <a:rPr lang="en-US" sz="6731" dirty="0" err="1"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cartelle</a:t>
            </a: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e FTP</a:t>
            </a:r>
            <a:endPar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56674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Classic ASP</a:t>
            </a:r>
            <a:endParaRPr lang="it-IT" dirty="0"/>
          </a:p>
        </p:txBody>
      </p:sp>
      <p:sp>
        <p:nvSpPr>
          <p:cNvPr id="3" name="Text Placeholder 2"/>
          <p:cNvSpPr>
            <a:spLocks noGrp="1"/>
          </p:cNvSpPr>
          <p:nvPr>
            <p:ph type="body" sz="quarter" idx="10"/>
          </p:nvPr>
        </p:nvSpPr>
        <p:spPr>
          <a:xfrm>
            <a:off x="529660" y="1397809"/>
            <a:ext cx="11375536" cy="4745915"/>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Funziona!</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Per codice </a:t>
            </a:r>
            <a:r>
              <a:rPr lang="it-IT" sz="2000" spc="-102" dirty="0" err="1" smtClean="0">
                <a:latin typeface="Segoe UI Light" pitchFamily="34" charset="0"/>
              </a:rPr>
              <a:t>legacy</a:t>
            </a:r>
            <a:r>
              <a:rPr lang="it-IT" sz="2000" spc="-102" dirty="0" smtClean="0">
                <a:latin typeface="Segoe UI Light" pitchFamily="34" charset="0"/>
              </a:rPr>
              <a:t> e nostalgici :-)</a:t>
            </a:r>
            <a:endParaRPr lang="it-IT" sz="2000" spc="-102" dirty="0">
              <a:latin typeface="Segoe UI Light" pitchFamily="34" charset="0"/>
            </a:endParaRPr>
          </a:p>
          <a:p>
            <a:pPr marL="469536" indent="-466298">
              <a:lnSpc>
                <a:spcPct val="100000"/>
              </a:lnSpc>
              <a:buFont typeface="Wingdings" panose="05000000000000000000" pitchFamily="2" charset="2"/>
              <a:buChar char=""/>
            </a:pPr>
            <a:r>
              <a:rPr lang="it-IT" sz="3200" dirty="0" smtClean="0"/>
              <a:t>ODBC per accesso SQL Database</a:t>
            </a:r>
            <a:endParaRPr lang="it-IT" sz="2000" spc="-102" dirty="0" smtClean="0">
              <a:latin typeface="Segoe UI Light" pitchFamily="34" charset="0"/>
            </a:endParaRPr>
          </a:p>
          <a:p>
            <a:pPr marL="469536" indent="-466298">
              <a:lnSpc>
                <a:spcPct val="100000"/>
              </a:lnSpc>
              <a:buFont typeface="Wingdings" panose="05000000000000000000" pitchFamily="2" charset="2"/>
              <a:buChar char=""/>
            </a:pPr>
            <a:r>
              <a:rPr lang="it-IT" sz="3200" dirty="0" smtClean="0"/>
              <a:t>No: COM personalizzati da registrare</a:t>
            </a:r>
          </a:p>
          <a:p>
            <a:pPr marL="469536" lvl="1" indent="466298">
              <a:lnSpc>
                <a:spcPct val="100000"/>
              </a:lnSpc>
              <a:spcAft>
                <a:spcPts val="918"/>
              </a:spcAft>
              <a:buFont typeface="Wingdings" panose="05000000000000000000" pitchFamily="2" charset="2"/>
              <a:buChar char=""/>
            </a:pPr>
            <a:r>
              <a:rPr lang="it-IT" sz="2000" spc="-102" dirty="0">
                <a:latin typeface="Segoe UI Light" pitchFamily="34" charset="0"/>
              </a:rPr>
              <a:t>Valutare un </a:t>
            </a:r>
            <a:r>
              <a:rPr lang="it-IT" sz="2000" spc="-102" dirty="0" err="1">
                <a:latin typeface="Segoe UI Light" pitchFamily="34" charset="0"/>
              </a:rPr>
              <a:t>WebRole</a:t>
            </a:r>
            <a:r>
              <a:rPr lang="it-IT" sz="2000" spc="-102" dirty="0">
                <a:latin typeface="Segoe UI Light" pitchFamily="34" charset="0"/>
              </a:rPr>
              <a:t> che dà un controllo completo</a:t>
            </a:r>
          </a:p>
          <a:p>
            <a:pPr marL="469536" indent="-466298">
              <a:lnSpc>
                <a:spcPct val="100000"/>
              </a:lnSpc>
              <a:buFont typeface="Wingdings" panose="05000000000000000000" pitchFamily="2" charset="2"/>
              <a:buChar char=""/>
            </a:pPr>
            <a:r>
              <a:rPr lang="it-IT" sz="3200" dirty="0" smtClean="0"/>
              <a:t>Sì: </a:t>
            </a:r>
            <a:r>
              <a:rPr lang="it-IT" sz="3200" dirty="0"/>
              <a:t>processor custom</a:t>
            </a:r>
          </a:p>
          <a:p>
            <a:pPr marL="469536" lvl="1" indent="466298">
              <a:lnSpc>
                <a:spcPct val="100000"/>
              </a:lnSpc>
              <a:spcAft>
                <a:spcPts val="918"/>
              </a:spcAft>
              <a:buFont typeface="Wingdings" panose="05000000000000000000" pitchFamily="2" charset="2"/>
              <a:buChar char=""/>
            </a:pPr>
            <a:r>
              <a:rPr lang="it-IT" sz="2000" spc="-102" dirty="0" err="1">
                <a:latin typeface="Segoe UI Light" pitchFamily="34" charset="0"/>
              </a:rPr>
              <a:t>FastCGI</a:t>
            </a:r>
            <a:endParaRPr lang="it-IT" sz="2000" spc="-102" dirty="0">
              <a:latin typeface="Segoe UI Light" pitchFamily="34" charset="0"/>
            </a:endParaRPr>
          </a:p>
          <a:p>
            <a:pPr marL="469536" lvl="1" indent="466298">
              <a:lnSpc>
                <a:spcPct val="100000"/>
              </a:lnSpc>
              <a:spcAft>
                <a:spcPts val="918"/>
              </a:spcAft>
              <a:buFont typeface="Wingdings" panose="05000000000000000000" pitchFamily="2" charset="2"/>
              <a:buChar char=""/>
            </a:pPr>
            <a:r>
              <a:rPr lang="it-IT" sz="2000" spc="-102" dirty="0" err="1">
                <a:latin typeface="Segoe UI Light" pitchFamily="34" charset="0"/>
              </a:rPr>
              <a:t>Python</a:t>
            </a:r>
            <a:endParaRPr lang="it-IT" sz="2000" spc="-102" dirty="0">
              <a:latin typeface="Segoe UI Light" pitchFamily="34" charset="0"/>
            </a:endParaRPr>
          </a:p>
          <a:p>
            <a:pPr marL="469536" indent="466298">
              <a:lnSpc>
                <a:spcPct val="100000"/>
              </a:lnSpc>
              <a:buFont typeface="Wingdings" panose="05000000000000000000" pitchFamily="2" charset="2"/>
              <a:buChar char=""/>
            </a:pPr>
            <a:endParaRPr lang="it-IT" sz="4040" spc="-102" dirty="0">
              <a:latin typeface="Segoe UI Light" pitchFamily="34" charset="0"/>
            </a:endParaRPr>
          </a:p>
        </p:txBody>
      </p:sp>
    </p:spTree>
    <p:extLst>
      <p:ext uri="{BB962C8B-B14F-4D97-AF65-F5344CB8AC3E}">
        <p14:creationId xmlns:p14="http://schemas.microsoft.com/office/powerpoint/2010/main" val="179013307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4232249" cy="1128129"/>
          </a:xfrm>
          <a:prstGeom prst="rect">
            <a:avLst/>
          </a:prstGeom>
        </p:spPr>
        <p:txBody>
          <a:bodyPr wrap="none">
            <a:spAutoFit/>
          </a:bodyPr>
          <a:lstStyle/>
          <a:p>
            <a:pPr defTabSz="932290" fontAlgn="base">
              <a:spcBef>
                <a:spcPct val="0"/>
              </a:spcBef>
              <a:spcAft>
                <a:spcPct val="0"/>
              </a:spcAft>
            </a:pP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Classic ASP</a:t>
            </a:r>
            <a:endPar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593949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a:t>Continuous</a:t>
            </a:r>
            <a:r>
              <a:rPr lang="it-IT" dirty="0"/>
              <a:t> </a:t>
            </a:r>
            <a:r>
              <a:rPr lang="it-IT" dirty="0" smtClean="0"/>
              <a:t>Integration</a:t>
            </a:r>
            <a:endParaRPr lang="it-IT" dirty="0"/>
          </a:p>
        </p:txBody>
      </p:sp>
      <p:sp>
        <p:nvSpPr>
          <p:cNvPr id="3" name="Text Placeholder 2"/>
          <p:cNvSpPr>
            <a:spLocks noGrp="1"/>
          </p:cNvSpPr>
          <p:nvPr>
            <p:ph type="body" sz="quarter" idx="10"/>
          </p:nvPr>
        </p:nvSpPr>
        <p:spPr>
          <a:xfrm>
            <a:off x="529660" y="1397809"/>
            <a:ext cx="11375536" cy="4985980"/>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Alternativa a </a:t>
            </a:r>
            <a:r>
              <a:rPr lang="it-IT" sz="3200" dirty="0" err="1" smtClean="0"/>
              <a:t>WebDeploy</a:t>
            </a:r>
            <a:r>
              <a:rPr lang="it-IT" sz="3200" dirty="0" smtClean="0"/>
              <a:t> e FTP</a:t>
            </a:r>
          </a:p>
          <a:p>
            <a:pPr marL="469536" indent="-466298">
              <a:lnSpc>
                <a:spcPct val="100000"/>
              </a:lnSpc>
              <a:buFont typeface="Wingdings" panose="05000000000000000000" pitchFamily="2" charset="2"/>
              <a:buChar char=""/>
            </a:pPr>
            <a:r>
              <a:rPr lang="it-IT" sz="3200" dirty="0" smtClean="0"/>
              <a:t>Adatto per metodologie di sviluppo organizzate</a:t>
            </a:r>
            <a:endParaRPr lang="it-IT" sz="2000" spc="-102" dirty="0" smtClean="0">
              <a:latin typeface="Segoe UI Light" pitchFamily="34" charset="0"/>
            </a:endParaRP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Team, </a:t>
            </a:r>
            <a:r>
              <a:rPr lang="it-IT" sz="2000" spc="-102" dirty="0" err="1" smtClean="0">
                <a:latin typeface="Segoe UI Light" pitchFamily="34" charset="0"/>
              </a:rPr>
              <a:t>testing</a:t>
            </a:r>
            <a:r>
              <a:rPr lang="it-IT" sz="2000" spc="-102" dirty="0" smtClean="0">
                <a:latin typeface="Segoe UI Light" pitchFamily="34" charset="0"/>
              </a:rPr>
              <a:t>, </a:t>
            </a:r>
            <a:r>
              <a:rPr lang="it-IT" sz="2000" spc="-102" dirty="0" err="1" smtClean="0">
                <a:latin typeface="Segoe UI Light" pitchFamily="34" charset="0"/>
              </a:rPr>
              <a:t>build</a:t>
            </a:r>
            <a:r>
              <a:rPr lang="it-IT" sz="2000" spc="-102" dirty="0" smtClean="0">
                <a:latin typeface="Segoe UI Light" pitchFamily="34" charset="0"/>
              </a:rPr>
              <a:t>, Agile</a:t>
            </a:r>
            <a:endParaRPr lang="it-IT" sz="4040" spc="-102" dirty="0" smtClean="0">
              <a:latin typeface="Segoe UI Light" pitchFamily="34" charset="0"/>
            </a:endParaRPr>
          </a:p>
          <a:p>
            <a:pPr marL="469536" indent="-466298">
              <a:lnSpc>
                <a:spcPct val="100000"/>
              </a:lnSpc>
              <a:buFont typeface="Wingdings" panose="05000000000000000000" pitchFamily="2" charset="2"/>
              <a:buChar char=""/>
            </a:pPr>
            <a:r>
              <a:rPr lang="it-IT" sz="3200" dirty="0" smtClean="0"/>
              <a:t>Team Foundation Server (TFS)</a:t>
            </a:r>
          </a:p>
          <a:p>
            <a:pPr marL="469536" indent="-466298">
              <a:lnSpc>
                <a:spcPct val="100000"/>
              </a:lnSpc>
              <a:buFont typeface="Wingdings" panose="05000000000000000000" pitchFamily="2" charset="2"/>
              <a:buChar char=""/>
            </a:pPr>
            <a:r>
              <a:rPr lang="it-IT" sz="3200" dirty="0" err="1" smtClean="0"/>
              <a:t>Git</a:t>
            </a:r>
            <a:endParaRPr lang="it-IT" sz="3200" dirty="0" smtClean="0"/>
          </a:p>
          <a:p>
            <a:pPr marL="469536" lvl="1" indent="466298">
              <a:lnSpc>
                <a:spcPct val="100000"/>
              </a:lnSpc>
              <a:spcAft>
                <a:spcPts val="918"/>
              </a:spcAft>
              <a:buFont typeface="Wingdings" panose="05000000000000000000" pitchFamily="2" charset="2"/>
              <a:buChar char=""/>
            </a:pPr>
            <a:r>
              <a:rPr lang="it-IT" sz="2000" spc="-102" dirty="0" err="1">
                <a:latin typeface="Segoe UI Light" pitchFamily="34" charset="0"/>
              </a:rPr>
              <a:t>GitHub</a:t>
            </a:r>
            <a:r>
              <a:rPr lang="it-IT" sz="2000" spc="-102" dirty="0">
                <a:latin typeface="Segoe UI Light" pitchFamily="34" charset="0"/>
              </a:rPr>
              <a:t>, </a:t>
            </a:r>
            <a:r>
              <a:rPr lang="it-IT" sz="2000" spc="-102" dirty="0" err="1">
                <a:latin typeface="Segoe UI Light" pitchFamily="34" charset="0"/>
              </a:rPr>
              <a:t>CodePlex</a:t>
            </a:r>
            <a:r>
              <a:rPr lang="it-IT" sz="2000" spc="-102" dirty="0">
                <a:latin typeface="Segoe UI Light" pitchFamily="34" charset="0"/>
              </a:rPr>
              <a:t> o </a:t>
            </a:r>
            <a:r>
              <a:rPr lang="it-IT" sz="2000" spc="-102" dirty="0" smtClean="0">
                <a:latin typeface="Segoe UI Light" pitchFamily="34" charset="0"/>
              </a:rPr>
              <a:t>custom</a:t>
            </a:r>
          </a:p>
          <a:p>
            <a:pPr marL="469536" lvl="1" indent="-466298">
              <a:lnSpc>
                <a:spcPct val="100000"/>
              </a:lnSpc>
              <a:spcAft>
                <a:spcPts val="918"/>
              </a:spcAft>
              <a:buFont typeface="Wingdings" panose="05000000000000000000" pitchFamily="2" charset="2"/>
              <a:buChar char=""/>
            </a:pPr>
            <a:r>
              <a:rPr lang="it-IT" sz="3200" spc="-102" dirty="0" err="1" smtClean="0">
                <a:latin typeface="Segoe UI Light" pitchFamily="34" charset="0"/>
              </a:rPr>
              <a:t>Build</a:t>
            </a:r>
            <a:r>
              <a:rPr lang="it-IT" sz="3200" spc="-102" dirty="0" smtClean="0">
                <a:latin typeface="Segoe UI Light" pitchFamily="34" charset="0"/>
              </a:rPr>
              <a:t> e </a:t>
            </a:r>
            <a:r>
              <a:rPr lang="it-IT" sz="3200" spc="-102" dirty="0" err="1" smtClean="0">
                <a:latin typeface="Segoe UI Light" pitchFamily="34" charset="0"/>
              </a:rPr>
              <a:t>deployment</a:t>
            </a:r>
            <a:r>
              <a:rPr lang="it-IT" sz="3200" spc="-102" dirty="0" smtClean="0">
                <a:latin typeface="Segoe UI Light" pitchFamily="34" charset="0"/>
              </a:rPr>
              <a:t> automatizzati</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Script custom con </a:t>
            </a:r>
            <a:r>
              <a:rPr lang="it-IT" sz="2000" spc="-102" dirty="0" err="1" smtClean="0">
                <a:latin typeface="Segoe UI Light" pitchFamily="34" charset="0"/>
              </a:rPr>
              <a:t>MSBuild</a:t>
            </a:r>
            <a:r>
              <a:rPr lang="it-IT" sz="2000" spc="-102" dirty="0" smtClean="0">
                <a:latin typeface="Segoe UI Light" pitchFamily="34" charset="0"/>
              </a:rPr>
              <a:t> o </a:t>
            </a:r>
            <a:r>
              <a:rPr lang="it-IT" sz="2000" spc="-102" dirty="0" err="1" smtClean="0">
                <a:latin typeface="Segoe UI Light" pitchFamily="34" charset="0"/>
              </a:rPr>
              <a:t>Git</a:t>
            </a:r>
            <a:endParaRPr lang="it-IT" sz="2000" spc="-102" dirty="0">
              <a:latin typeface="Segoe UI Light" pitchFamily="34" charset="0"/>
            </a:endParaRPr>
          </a:p>
          <a:p>
            <a:pPr lvl="1">
              <a:lnSpc>
                <a:spcPct val="100000"/>
              </a:lnSpc>
              <a:spcAft>
                <a:spcPts val="918"/>
              </a:spcAft>
            </a:pPr>
            <a:endParaRPr lang="it-IT" sz="3200" spc="-102" dirty="0">
              <a:latin typeface="Segoe UI Light" pitchFamily="34" charset="0"/>
            </a:endParaRPr>
          </a:p>
        </p:txBody>
      </p:sp>
    </p:spTree>
    <p:extLst>
      <p:ext uri="{BB962C8B-B14F-4D97-AF65-F5344CB8AC3E}">
        <p14:creationId xmlns:p14="http://schemas.microsoft.com/office/powerpoint/2010/main" val="26982103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5995872" cy="1128129"/>
          </a:xfrm>
          <a:prstGeom prst="rect">
            <a:avLst/>
          </a:prstGeom>
        </p:spPr>
        <p:txBody>
          <a:bodyPr wrap="none">
            <a:spAutoFit/>
          </a:bodyPr>
          <a:lstStyle/>
          <a:p>
            <a:pPr defTabSz="932290" fontAlgn="base">
              <a:spcBef>
                <a:spcPct val="0"/>
              </a:spcBef>
              <a:spcAft>
                <a:spcPct val="0"/>
              </a:spcAft>
            </a:pP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TFS deployment</a:t>
            </a:r>
            <a:endPar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98608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Cusom</a:t>
            </a:r>
            <a:r>
              <a:rPr lang="it-IT" dirty="0" smtClean="0"/>
              <a:t> domain</a:t>
            </a:r>
            <a:endParaRPr lang="it-IT" dirty="0"/>
          </a:p>
        </p:txBody>
      </p:sp>
      <p:sp>
        <p:nvSpPr>
          <p:cNvPr id="3" name="Text Placeholder 2"/>
          <p:cNvSpPr>
            <a:spLocks noGrp="1"/>
          </p:cNvSpPr>
          <p:nvPr>
            <p:ph type="body" sz="quarter" idx="10"/>
          </p:nvPr>
        </p:nvSpPr>
        <p:spPr>
          <a:xfrm>
            <a:off x="529660" y="1397809"/>
            <a:ext cx="11375536" cy="3162404"/>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spc="-102" dirty="0" smtClean="0">
                <a:latin typeface="Segoe UI Light" pitchFamily="34" charset="0"/>
              </a:rPr>
              <a:t>CNAME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Dominio specifico www.pippo.it -&gt; pippo.azurewebsites.it</a:t>
            </a:r>
          </a:p>
          <a:p>
            <a:pPr marL="469536" indent="-466298">
              <a:lnSpc>
                <a:spcPct val="100000"/>
              </a:lnSpc>
              <a:buFont typeface="Wingdings" panose="05000000000000000000" pitchFamily="2" charset="2"/>
              <a:buChar char=""/>
            </a:pPr>
            <a:r>
              <a:rPr lang="it-IT" sz="3200" spc="-102" dirty="0" smtClean="0">
                <a:latin typeface="Segoe UI Light" pitchFamily="34" charset="0"/>
              </a:rPr>
              <a:t>Alias (A)</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Dominio specifico o </a:t>
            </a:r>
            <a:r>
              <a:rPr lang="it-IT" sz="2000" spc="-102" dirty="0" err="1" smtClean="0">
                <a:latin typeface="Segoe UI Light" pitchFamily="34" charset="0"/>
              </a:rPr>
              <a:t>wildcard</a:t>
            </a:r>
            <a:r>
              <a:rPr lang="it-IT" sz="2000" spc="-102" dirty="0">
                <a:latin typeface="Segoe UI Light" pitchFamily="34" charset="0"/>
              </a:rPr>
              <a:t> </a:t>
            </a:r>
            <a:r>
              <a:rPr lang="it-IT" sz="2000" spc="-102" dirty="0" smtClean="0">
                <a:latin typeface="Segoe UI Light" pitchFamily="34" charset="0"/>
              </a:rPr>
              <a:t>*.pippo.it</a:t>
            </a:r>
            <a:endParaRPr lang="it-IT" sz="2000" spc="-102" dirty="0">
              <a:latin typeface="Segoe UI Light" pitchFamily="34" charset="0"/>
            </a:endParaRPr>
          </a:p>
          <a:p>
            <a:pPr marL="469536" indent="-466298">
              <a:lnSpc>
                <a:spcPct val="100000"/>
              </a:lnSpc>
              <a:buFont typeface="Wingdings" panose="05000000000000000000" pitchFamily="2" charset="2"/>
              <a:buChar char=""/>
            </a:pPr>
            <a:r>
              <a:rPr lang="it-IT" sz="3200" dirty="0" smtClean="0"/>
              <a:t>Necessario </a:t>
            </a:r>
            <a:r>
              <a:rPr lang="it-IT" sz="3200" dirty="0" err="1" smtClean="0"/>
              <a:t>Shared</a:t>
            </a:r>
            <a:r>
              <a:rPr lang="it-IT" sz="3200" dirty="0" smtClean="0"/>
              <a:t> o </a:t>
            </a:r>
            <a:r>
              <a:rPr lang="it-IT" sz="3200" dirty="0" err="1" smtClean="0"/>
              <a:t>Reserved</a:t>
            </a:r>
            <a:endParaRPr lang="it-IT" sz="3200" dirty="0" smtClean="0"/>
          </a:p>
          <a:p>
            <a:pPr marL="469536" indent="-466298">
              <a:lnSpc>
                <a:spcPct val="100000"/>
              </a:lnSpc>
              <a:buFont typeface="Wingdings" panose="05000000000000000000" pitchFamily="2" charset="2"/>
              <a:buChar char=""/>
            </a:pPr>
            <a:r>
              <a:rPr lang="it-IT" sz="3200" dirty="0" smtClean="0"/>
              <a:t>Necessaria validazione del dominio</a:t>
            </a:r>
          </a:p>
        </p:txBody>
      </p:sp>
    </p:spTree>
    <p:extLst>
      <p:ext uri="{BB962C8B-B14F-4D97-AF65-F5344CB8AC3E}">
        <p14:creationId xmlns:p14="http://schemas.microsoft.com/office/powerpoint/2010/main" val="425427193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Consumi e </a:t>
            </a:r>
            <a:r>
              <a:rPr lang="it-IT" dirty="0" err="1" smtClean="0"/>
              <a:t>logging</a:t>
            </a:r>
            <a:endParaRPr lang="it-IT" dirty="0"/>
          </a:p>
        </p:txBody>
      </p:sp>
      <p:sp>
        <p:nvSpPr>
          <p:cNvPr id="3" name="Text Placeholder 2"/>
          <p:cNvSpPr>
            <a:spLocks noGrp="1"/>
          </p:cNvSpPr>
          <p:nvPr>
            <p:ph type="body" sz="quarter" idx="10"/>
          </p:nvPr>
        </p:nvSpPr>
        <p:spPr>
          <a:xfrm>
            <a:off x="529660" y="1397809"/>
            <a:ext cx="11375536" cy="4008790"/>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spc="-102" dirty="0" smtClean="0">
                <a:latin typeface="Segoe UI Light" pitchFamily="34" charset="0"/>
              </a:rPr>
              <a:t>Grafici e tabelle sui consumi</a:t>
            </a:r>
          </a:p>
          <a:p>
            <a:pPr marL="469536" lvl="1" indent="466298">
              <a:lnSpc>
                <a:spcPct val="100000"/>
              </a:lnSpc>
              <a:spcAft>
                <a:spcPts val="918"/>
              </a:spcAft>
              <a:buFont typeface="Wingdings" panose="05000000000000000000" pitchFamily="2" charset="2"/>
              <a:buChar char=""/>
            </a:pPr>
            <a:r>
              <a:rPr lang="it-IT" sz="2000" spc="-102" dirty="0">
                <a:latin typeface="Segoe UI Light" pitchFamily="34" charset="0"/>
              </a:rPr>
              <a:t>CPU, Data (In è illimitata), errori, richieste, </a:t>
            </a:r>
            <a:r>
              <a:rPr lang="it-IT" sz="2000" spc="-102" dirty="0" err="1">
                <a:latin typeface="Segoe UI Light" pitchFamily="34" charset="0"/>
              </a:rPr>
              <a:t>storage</a:t>
            </a:r>
            <a:r>
              <a:rPr lang="it-IT" sz="2000" spc="-102" dirty="0">
                <a:latin typeface="Segoe UI Light" pitchFamily="34" charset="0"/>
              </a:rPr>
              <a:t> e </a:t>
            </a:r>
            <a:r>
              <a:rPr lang="it-IT" sz="2000" spc="-102" dirty="0" smtClean="0">
                <a:latin typeface="Segoe UI Light" pitchFamily="34" charset="0"/>
              </a:rPr>
              <a:t>memoria</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Se supero il limite, il sito si ferma fino alla nuova quota (24 ore)</a:t>
            </a:r>
          </a:p>
          <a:p>
            <a:pPr marL="469536" lvl="1" indent="466298">
              <a:lnSpc>
                <a:spcPct val="100000"/>
              </a:lnSpc>
              <a:spcAft>
                <a:spcPts val="918"/>
              </a:spcAft>
              <a:buFont typeface="Wingdings" panose="05000000000000000000" pitchFamily="2" charset="2"/>
              <a:buChar char=""/>
            </a:pPr>
            <a:r>
              <a:rPr lang="it-IT" sz="2000" spc="-102" dirty="0">
                <a:latin typeface="Segoe UI Light" pitchFamily="34" charset="0"/>
              </a:rPr>
              <a:t>Documentazione http://bit.ly/UP8JTf</a:t>
            </a:r>
          </a:p>
          <a:p>
            <a:pPr marL="469536" indent="-466298">
              <a:lnSpc>
                <a:spcPct val="100000"/>
              </a:lnSpc>
              <a:buFont typeface="Wingdings" panose="05000000000000000000" pitchFamily="2" charset="2"/>
              <a:buChar char=""/>
            </a:pPr>
            <a:r>
              <a:rPr lang="it-IT" sz="3200" spc="-102" dirty="0" smtClean="0">
                <a:latin typeface="Segoe UI Light" pitchFamily="34" charset="0"/>
              </a:rPr>
              <a:t>Web server </a:t>
            </a:r>
            <a:r>
              <a:rPr lang="it-IT" sz="3200" spc="-102" dirty="0" err="1" smtClean="0">
                <a:latin typeface="Segoe UI Light" pitchFamily="34" charset="0"/>
              </a:rPr>
              <a:t>logging</a:t>
            </a:r>
            <a:endParaRPr lang="it-IT" sz="3200" spc="-102" dirty="0" smtClean="0">
              <a:latin typeface="Segoe UI Light" pitchFamily="34" charset="0"/>
            </a:endParaRPr>
          </a:p>
          <a:p>
            <a:pPr marL="469536" indent="-466298">
              <a:lnSpc>
                <a:spcPct val="100000"/>
              </a:lnSpc>
              <a:buFont typeface="Wingdings" panose="05000000000000000000" pitchFamily="2" charset="2"/>
              <a:buChar char=""/>
            </a:pPr>
            <a:r>
              <a:rPr lang="it-IT" sz="3200" dirty="0" smtClean="0"/>
              <a:t>Messaggi dettagliati per errori</a:t>
            </a:r>
          </a:p>
          <a:p>
            <a:pPr marL="469536" indent="-466298">
              <a:lnSpc>
                <a:spcPct val="100000"/>
              </a:lnSpc>
              <a:buFont typeface="Wingdings" panose="05000000000000000000" pitchFamily="2" charset="2"/>
              <a:buChar char=""/>
            </a:pPr>
            <a:r>
              <a:rPr lang="it-IT" sz="3200" spc="-102" dirty="0" err="1" smtClean="0">
                <a:latin typeface="Segoe UI Light" pitchFamily="34" charset="0"/>
              </a:rPr>
              <a:t>Tracing</a:t>
            </a:r>
            <a:r>
              <a:rPr lang="it-IT" sz="3200" spc="-102" dirty="0" smtClean="0">
                <a:latin typeface="Segoe UI Light" pitchFamily="34" charset="0"/>
              </a:rPr>
              <a:t> di richieste fallite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Tutta la pipeline di richiesta</a:t>
            </a:r>
          </a:p>
        </p:txBody>
      </p:sp>
    </p:spTree>
    <p:extLst>
      <p:ext uri="{BB962C8B-B14F-4D97-AF65-F5344CB8AC3E}">
        <p14:creationId xmlns:p14="http://schemas.microsoft.com/office/powerpoint/2010/main" val="25594096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nvSpPr>
        <p:spPr>
          <a:xfrm>
            <a:off x="5484813" y="1211262"/>
            <a:ext cx="6875462" cy="2351088"/>
          </a:xfrm>
          <a:prstGeom prst="rect">
            <a:avLst/>
          </a:prstGeom>
        </p:spPr>
        <p:txBody>
          <a:bodyPr vert="horz" wrap="square" lIns="0" tIns="0" rIns="0" bIns="0" rtlCol="0">
            <a:spAutoFit/>
          </a:bodyPr>
          <a:lst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7200" dirty="0">
                <a:solidFill>
                  <a:srgbClr val="92D050"/>
                </a:solidFill>
                <a:latin typeface="Segoe Pro Semibold" panose="020B0702040504020203" pitchFamily="34" charset="0"/>
              </a:rPr>
              <a:t>start now.</a:t>
            </a:r>
          </a:p>
          <a:p>
            <a:pPr marL="0" indent="0">
              <a:buNone/>
            </a:pPr>
            <a:r>
              <a:rPr lang="en-US" sz="4400" dirty="0"/>
              <a:t>http</a:t>
            </a:r>
            <a:r>
              <a:rPr lang="en-US" sz="4400" dirty="0" smtClean="0"/>
              <a:t>://WindowsAzure.com</a:t>
            </a:r>
            <a:endParaRPr lang="en-US" sz="4400" dirty="0"/>
          </a:p>
        </p:txBody>
      </p:sp>
      <p:sp>
        <p:nvSpPr>
          <p:cNvPr id="9" name="Text Placeholder 4"/>
          <p:cNvSpPr txBox="1">
            <a:spLocks/>
          </p:cNvSpPr>
          <p:nvPr/>
        </p:nvSpPr>
        <p:spPr>
          <a:xfrm>
            <a:off x="5532437" y="3582072"/>
            <a:ext cx="6425651" cy="1785104"/>
          </a:xfrm>
          <a:prstGeom prst="rect">
            <a:avLst/>
          </a:prstGeom>
        </p:spPr>
        <p:txBody>
          <a:bodyPr vert="horz" wrap="square" lIns="0" tIns="0" rIns="0" bIns="0" rtlCol="0">
            <a:spAutoFit/>
          </a:bodyPr>
          <a:ls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7200" dirty="0" smtClean="0">
                <a:solidFill>
                  <a:srgbClr val="92D050"/>
                </a:solidFill>
                <a:latin typeface="Segoe Pro Semibold" panose="020B0702040504020203" pitchFamily="34" charset="0"/>
              </a:rPr>
              <a:t>Trial 90 days.</a:t>
            </a:r>
          </a:p>
          <a:p>
            <a:pPr marL="0" indent="0">
              <a:buFont typeface="Arial" pitchFamily="34" charset="0"/>
              <a:buNone/>
            </a:pPr>
            <a:r>
              <a:rPr lang="en-US" sz="4400" dirty="0" smtClean="0">
                <a:solidFill>
                  <a:schemeClr val="bg1"/>
                </a:solidFill>
              </a:rPr>
              <a:t>http://aka.ms/azurefree</a:t>
            </a:r>
            <a:endParaRPr lang="en-US" sz="4400" dirty="0">
              <a:solidFill>
                <a:schemeClr val="bg1"/>
              </a:solidFill>
            </a:endParaRPr>
          </a:p>
        </p:txBody>
      </p:sp>
      <p:pic>
        <p:nvPicPr>
          <p:cNvPr id="10" name="Picture 9"/>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50837" y="1369625"/>
            <a:ext cx="4943078" cy="3954462"/>
          </a:xfrm>
          <a:prstGeom prst="rect">
            <a:avLst/>
          </a:prstGeom>
        </p:spPr>
      </p:pic>
    </p:spTree>
    <p:extLst>
      <p:ext uri="{BB962C8B-B14F-4D97-AF65-F5344CB8AC3E}">
        <p14:creationId xmlns:p14="http://schemas.microsoft.com/office/powerpoint/2010/main" val="175765560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Web </a:t>
            </a:r>
            <a:r>
              <a:rPr lang="it-IT" dirty="0" err="1" smtClean="0"/>
              <a:t>sites</a:t>
            </a:r>
            <a:r>
              <a:rPr lang="it-IT" dirty="0" smtClean="0"/>
              <a:t>: </a:t>
            </a:r>
            <a:r>
              <a:rPr lang="it-IT" dirty="0" err="1" smtClean="0"/>
              <a:t>why</a:t>
            </a:r>
            <a:r>
              <a:rPr lang="it-IT" dirty="0" smtClean="0"/>
              <a:t>?</a:t>
            </a:r>
            <a:endParaRPr lang="it-IT" dirty="0"/>
          </a:p>
        </p:txBody>
      </p:sp>
      <p:sp>
        <p:nvSpPr>
          <p:cNvPr id="3" name="Text Placeholder 2"/>
          <p:cNvSpPr>
            <a:spLocks noGrp="1"/>
          </p:cNvSpPr>
          <p:nvPr>
            <p:ph type="body" sz="quarter" idx="10"/>
          </p:nvPr>
        </p:nvSpPr>
        <p:spPr>
          <a:xfrm>
            <a:off x="529660" y="1397809"/>
            <a:ext cx="11375536" cy="3585597"/>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Velocità</a:t>
            </a:r>
          </a:p>
          <a:p>
            <a:pPr marL="469536" indent="466298">
              <a:lnSpc>
                <a:spcPct val="100000"/>
              </a:lnSpc>
              <a:buFont typeface="Wingdings" panose="05000000000000000000" pitchFamily="2" charset="2"/>
              <a:buChar char=""/>
            </a:pPr>
            <a:r>
              <a:rPr lang="it-IT" sz="2000" dirty="0"/>
              <a:t>Pochi click e sei pronto</a:t>
            </a:r>
          </a:p>
          <a:p>
            <a:pPr marL="469536" indent="-466298">
              <a:lnSpc>
                <a:spcPct val="100000"/>
              </a:lnSpc>
              <a:buFont typeface="Wingdings" panose="05000000000000000000" pitchFamily="2" charset="2"/>
              <a:buChar char=""/>
            </a:pPr>
            <a:r>
              <a:rPr lang="it-IT" sz="3200" dirty="0" smtClean="0"/>
              <a:t>Affidabilità</a:t>
            </a:r>
          </a:p>
          <a:p>
            <a:pPr marL="469536" indent="466298">
              <a:lnSpc>
                <a:spcPct val="100000"/>
              </a:lnSpc>
              <a:buFont typeface="Wingdings" panose="05000000000000000000" pitchFamily="2" charset="2"/>
              <a:buChar char=""/>
            </a:pPr>
            <a:r>
              <a:rPr lang="it-IT" sz="2000" dirty="0" smtClean="0"/>
              <a:t>Up </a:t>
            </a:r>
            <a:r>
              <a:rPr lang="it-IT" sz="2000" dirty="0" err="1" smtClean="0"/>
              <a:t>running</a:t>
            </a:r>
            <a:r>
              <a:rPr lang="it-IT" sz="2000" dirty="0" smtClean="0"/>
              <a:t>, Scalabilità, backup</a:t>
            </a:r>
            <a:endParaRPr lang="it-IT" sz="2000" dirty="0"/>
          </a:p>
          <a:p>
            <a:pPr marL="469536" indent="-466298">
              <a:lnSpc>
                <a:spcPct val="100000"/>
              </a:lnSpc>
              <a:buFont typeface="Wingdings" panose="05000000000000000000" pitchFamily="2" charset="2"/>
              <a:buChar char=""/>
            </a:pPr>
            <a:r>
              <a:rPr lang="it-IT" sz="3200" dirty="0" smtClean="0"/>
              <a:t>Facilità di </a:t>
            </a:r>
            <a:r>
              <a:rPr lang="it-IT" sz="3200" dirty="0" err="1" smtClean="0"/>
              <a:t>deployment</a:t>
            </a:r>
            <a:endParaRPr lang="it-IT" sz="3200" dirty="0" smtClean="0"/>
          </a:p>
          <a:p>
            <a:pPr marL="469536" indent="466298">
              <a:lnSpc>
                <a:spcPct val="100000"/>
              </a:lnSpc>
              <a:buFont typeface="Wingdings" panose="05000000000000000000" pitchFamily="2" charset="2"/>
              <a:buChar char=""/>
            </a:pPr>
            <a:r>
              <a:rPr lang="it-IT" sz="2000" dirty="0"/>
              <a:t>Meno errori di conflitti, update sbagliati</a:t>
            </a:r>
          </a:p>
          <a:p>
            <a:pPr marL="469536" indent="-466298">
              <a:lnSpc>
                <a:spcPct val="100000"/>
              </a:lnSpc>
              <a:buFont typeface="Wingdings" panose="05000000000000000000" pitchFamily="2" charset="2"/>
              <a:buChar char=""/>
            </a:pPr>
            <a:r>
              <a:rPr lang="it-IT" sz="3200" dirty="0" smtClean="0"/>
              <a:t>Molto integrato con Visual Studio 2012 e servizi di source control</a:t>
            </a:r>
            <a:endParaRPr lang="it-IT" sz="3200" dirty="0"/>
          </a:p>
        </p:txBody>
      </p:sp>
    </p:spTree>
    <p:extLst>
      <p:ext uri="{BB962C8B-B14F-4D97-AF65-F5344CB8AC3E}">
        <p14:creationId xmlns:p14="http://schemas.microsoft.com/office/powerpoint/2010/main" val="197356406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Gallery</a:t>
            </a:r>
            <a:endParaRPr lang="it-IT" dirty="0"/>
          </a:p>
        </p:txBody>
      </p:sp>
      <p:sp>
        <p:nvSpPr>
          <p:cNvPr id="3" name="Text Placeholder 2"/>
          <p:cNvSpPr>
            <a:spLocks noGrp="1"/>
          </p:cNvSpPr>
          <p:nvPr>
            <p:ph type="body" sz="quarter" idx="10"/>
          </p:nvPr>
        </p:nvSpPr>
        <p:spPr>
          <a:xfrm>
            <a:off x="529660" y="1397809"/>
            <a:ext cx="11375536" cy="3470181"/>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a:t>Deployment </a:t>
            </a:r>
            <a:r>
              <a:rPr lang="it-IT" sz="3200" dirty="0" smtClean="0"/>
              <a:t>preconfezionati di web </a:t>
            </a:r>
            <a:r>
              <a:rPr lang="it-IT" sz="3200" dirty="0" err="1" smtClean="0"/>
              <a:t>app</a:t>
            </a:r>
            <a:endParaRPr lang="it-IT" sz="3200" dirty="0"/>
          </a:p>
          <a:p>
            <a:pPr marL="469536" indent="-466298">
              <a:lnSpc>
                <a:spcPct val="100000"/>
              </a:lnSpc>
              <a:buFont typeface="Wingdings" panose="05000000000000000000" pitchFamily="2" charset="2"/>
              <a:buChar char=""/>
            </a:pPr>
            <a:r>
              <a:rPr lang="it-IT" sz="3200" dirty="0"/>
              <a:t>Web </a:t>
            </a:r>
            <a:r>
              <a:rPr lang="it-IT" sz="3200" dirty="0" err="1"/>
              <a:t>app</a:t>
            </a:r>
            <a:r>
              <a:rPr lang="it-IT" sz="3200" dirty="0"/>
              <a:t> open source e/o gratuiti</a:t>
            </a:r>
          </a:p>
          <a:p>
            <a:pPr marL="469536" indent="-466298">
              <a:lnSpc>
                <a:spcPct val="100000"/>
              </a:lnSpc>
              <a:buFont typeface="Wingdings" panose="05000000000000000000" pitchFamily="2" charset="2"/>
              <a:buChar char=""/>
            </a:pPr>
            <a:r>
              <a:rPr lang="it-IT" sz="3200" dirty="0"/>
              <a:t>CMS, Blog, Forum, Gallery e </a:t>
            </a:r>
            <a:r>
              <a:rPr lang="it-IT" sz="3200" dirty="0" err="1" smtClean="0"/>
              <a:t>Wiki</a:t>
            </a:r>
            <a:endParaRPr lang="it-IT" sz="3200" dirty="0" smtClean="0"/>
          </a:p>
          <a:p>
            <a:pPr marL="469536" indent="-466298">
              <a:lnSpc>
                <a:spcPct val="100000"/>
              </a:lnSpc>
              <a:buFont typeface="Wingdings" panose="05000000000000000000" pitchFamily="2" charset="2"/>
              <a:buChar char=""/>
            </a:pPr>
            <a:r>
              <a:rPr lang="it-IT" sz="3200" dirty="0" smtClean="0"/>
              <a:t>No </a:t>
            </a:r>
            <a:r>
              <a:rPr lang="it-IT" sz="3200" dirty="0" err="1" smtClean="0"/>
              <a:t>skill</a:t>
            </a:r>
            <a:r>
              <a:rPr lang="it-IT" sz="3200" dirty="0" smtClean="0"/>
              <a:t> da programmatori</a:t>
            </a:r>
          </a:p>
          <a:p>
            <a:pPr marL="469536" indent="466298">
              <a:lnSpc>
                <a:spcPct val="100000"/>
              </a:lnSpc>
              <a:buFont typeface="Wingdings" panose="05000000000000000000" pitchFamily="2" charset="2"/>
              <a:buChar char=""/>
            </a:pPr>
            <a:r>
              <a:rPr lang="it-IT" sz="2000" dirty="0" smtClean="0"/>
              <a:t>Configurazione credenziali database</a:t>
            </a:r>
            <a:endParaRPr lang="it-IT" sz="2000" dirty="0"/>
          </a:p>
          <a:p>
            <a:pPr marL="469536" indent="-466298">
              <a:lnSpc>
                <a:spcPct val="100000"/>
              </a:lnSpc>
              <a:buFont typeface="Wingdings" panose="05000000000000000000" pitchFamily="2" charset="2"/>
              <a:buChar char=""/>
            </a:pPr>
            <a:r>
              <a:rPr lang="it-IT" sz="3200" dirty="0"/>
              <a:t>Stessi strumenti di </a:t>
            </a:r>
            <a:r>
              <a:rPr lang="it-IT" sz="3200" dirty="0" err="1"/>
              <a:t>WebSite</a:t>
            </a:r>
            <a:endParaRPr lang="it-IT" sz="3200" dirty="0"/>
          </a:p>
        </p:txBody>
      </p:sp>
    </p:spTree>
    <p:extLst>
      <p:ext uri="{BB962C8B-B14F-4D97-AF65-F5344CB8AC3E}">
        <p14:creationId xmlns:p14="http://schemas.microsoft.com/office/powerpoint/2010/main" val="316947117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2705997" cy="1128129"/>
          </a:xfrm>
          <a:prstGeom prst="rect">
            <a:avLst/>
          </a:prstGeom>
        </p:spPr>
        <p:txBody>
          <a:bodyPr wrap="none">
            <a:spAutoFit/>
          </a:bodyPr>
          <a:lstStyle/>
          <a:p>
            <a:pPr defTabSz="932290" fontAlgn="base">
              <a:spcBef>
                <a:spcPct val="0"/>
              </a:spcBef>
              <a:spcAft>
                <a:spcPct val="0"/>
              </a:spcAft>
            </a:pP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Gallery</a:t>
            </a:r>
            <a:endPar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931922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Database</a:t>
            </a:r>
            <a:endParaRPr lang="it-IT" dirty="0"/>
          </a:p>
        </p:txBody>
      </p:sp>
      <p:sp>
        <p:nvSpPr>
          <p:cNvPr id="3" name="Text Placeholder 2"/>
          <p:cNvSpPr>
            <a:spLocks noGrp="1"/>
          </p:cNvSpPr>
          <p:nvPr>
            <p:ph type="body" sz="quarter" idx="10"/>
          </p:nvPr>
        </p:nvSpPr>
        <p:spPr>
          <a:xfrm>
            <a:off x="529660" y="1397809"/>
            <a:ext cx="11375536" cy="4247317"/>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SQL Database</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Da 0 a 150GB in base all’edizione Web e Business</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Stesso strumento sfruttabile da Mobile Service, </a:t>
            </a:r>
            <a:r>
              <a:rPr lang="it-IT" sz="2000" spc="-102" dirty="0" err="1" smtClean="0">
                <a:latin typeface="Segoe UI Light" pitchFamily="34" charset="0"/>
              </a:rPr>
              <a:t>Cloud</a:t>
            </a:r>
            <a:r>
              <a:rPr lang="it-IT" sz="2000" spc="-102" dirty="0" smtClean="0">
                <a:latin typeface="Segoe UI Light" pitchFamily="34" charset="0"/>
              </a:rPr>
              <a:t> Service o On Premise</a:t>
            </a:r>
            <a:endParaRPr lang="it-IT" sz="2000" spc="-102" dirty="0">
              <a:latin typeface="Segoe UI Light" pitchFamily="34" charset="0"/>
            </a:endParaRPr>
          </a:p>
          <a:p>
            <a:pPr marL="469536" indent="-466298">
              <a:lnSpc>
                <a:spcPct val="100000"/>
              </a:lnSpc>
              <a:buFont typeface="Wingdings" panose="05000000000000000000" pitchFamily="2" charset="2"/>
              <a:buChar char=""/>
            </a:pPr>
            <a:r>
              <a:rPr lang="it-IT" sz="3200" dirty="0" err="1" smtClean="0"/>
              <a:t>MySQL</a:t>
            </a:r>
            <a:endParaRPr lang="it-IT" sz="3200" dirty="0" smtClean="0"/>
          </a:p>
          <a:p>
            <a:pPr marL="469536" lvl="1" indent="466298">
              <a:lnSpc>
                <a:spcPct val="100000"/>
              </a:lnSpc>
              <a:spcAft>
                <a:spcPts val="918"/>
              </a:spcAft>
              <a:buFont typeface="Wingdings" panose="05000000000000000000" pitchFamily="2" charset="2"/>
              <a:buChar char=""/>
            </a:pPr>
            <a:r>
              <a:rPr lang="it-IT" sz="2000" spc="-102" dirty="0">
                <a:latin typeface="Segoe UI Light" pitchFamily="34" charset="0"/>
              </a:rPr>
              <a:t>20MB di </a:t>
            </a:r>
            <a:r>
              <a:rPr lang="it-IT" sz="2000" spc="-102" dirty="0" smtClean="0">
                <a:latin typeface="Segoe UI Light" pitchFamily="34" charset="0"/>
              </a:rPr>
              <a:t>spazio (gratuito)</a:t>
            </a:r>
          </a:p>
          <a:p>
            <a:pPr marL="469536" indent="-466298">
              <a:lnSpc>
                <a:spcPct val="100000"/>
              </a:lnSpc>
              <a:buFont typeface="Wingdings" panose="05000000000000000000" pitchFamily="2" charset="2"/>
              <a:buChar char=""/>
            </a:pPr>
            <a:r>
              <a:rPr lang="it-IT" sz="3200" dirty="0" smtClean="0"/>
              <a:t>Nessuna gestione fisica dei file</a:t>
            </a:r>
            <a:endParaRPr lang="it-IT" sz="3200" dirty="0"/>
          </a:p>
          <a:p>
            <a:pPr marL="469536" indent="466298">
              <a:lnSpc>
                <a:spcPct val="100000"/>
              </a:lnSpc>
              <a:buFont typeface="Wingdings" panose="05000000000000000000" pitchFamily="2" charset="2"/>
              <a:buChar char=""/>
            </a:pPr>
            <a:r>
              <a:rPr lang="it-IT" sz="2000" dirty="0" smtClean="0"/>
              <a:t>SQL Management Studio (attenzione al firewall)</a:t>
            </a:r>
          </a:p>
          <a:p>
            <a:pPr marL="469536" indent="466298">
              <a:lnSpc>
                <a:spcPct val="100000"/>
              </a:lnSpc>
              <a:buFont typeface="Wingdings" panose="05000000000000000000" pitchFamily="2" charset="2"/>
              <a:buChar char=""/>
            </a:pPr>
            <a:r>
              <a:rPr lang="it-IT" sz="2000" dirty="0" smtClean="0"/>
              <a:t>Import </a:t>
            </a:r>
            <a:r>
              <a:rPr lang="it-IT" sz="2000" dirty="0"/>
              <a:t>e export .</a:t>
            </a:r>
            <a:r>
              <a:rPr lang="it-IT" sz="2000" dirty="0" err="1"/>
              <a:t>bacpac</a:t>
            </a:r>
            <a:endParaRPr lang="it-IT" sz="2000" dirty="0"/>
          </a:p>
          <a:p>
            <a:pPr marL="469536" indent="466298">
              <a:lnSpc>
                <a:spcPct val="100000"/>
              </a:lnSpc>
              <a:buFont typeface="Wingdings" panose="05000000000000000000" pitchFamily="2" charset="2"/>
              <a:buChar char=""/>
            </a:pPr>
            <a:r>
              <a:rPr lang="it-IT" sz="2000" dirty="0"/>
              <a:t>Sincronizzazione tramite SQL Data </a:t>
            </a:r>
            <a:r>
              <a:rPr lang="it-IT" sz="2000" dirty="0" err="1"/>
              <a:t>Sync</a:t>
            </a:r>
            <a:endParaRPr lang="it-IT" sz="2000" dirty="0"/>
          </a:p>
        </p:txBody>
      </p:sp>
    </p:spTree>
    <p:extLst>
      <p:ext uri="{BB962C8B-B14F-4D97-AF65-F5344CB8AC3E}">
        <p14:creationId xmlns:p14="http://schemas.microsoft.com/office/powerpoint/2010/main" val="7670537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3557384" cy="1128129"/>
          </a:xfrm>
          <a:prstGeom prst="rect">
            <a:avLst/>
          </a:prstGeom>
        </p:spPr>
        <p:txBody>
          <a:bodyPr wrap="none">
            <a:spAutoFit/>
          </a:bodyPr>
          <a:lstStyle/>
          <a:p>
            <a:pPr defTabSz="932290" fontAlgn="base">
              <a:spcBef>
                <a:spcPct val="0"/>
              </a:spcBef>
              <a:spcAft>
                <a:spcPct val="0"/>
              </a:spcAft>
            </a:pPr>
            <a:r>
              <a:rPr lang="en-US" sz="673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Database</a:t>
            </a:r>
            <a:endPar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044020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Ambiente</a:t>
            </a:r>
            <a:endParaRPr lang="it-IT" dirty="0"/>
          </a:p>
        </p:txBody>
      </p:sp>
      <p:sp>
        <p:nvSpPr>
          <p:cNvPr id="3" name="Text Placeholder 2"/>
          <p:cNvSpPr>
            <a:spLocks noGrp="1"/>
          </p:cNvSpPr>
          <p:nvPr>
            <p:ph type="body" sz="quarter" idx="10"/>
          </p:nvPr>
        </p:nvSpPr>
        <p:spPr>
          <a:xfrm>
            <a:off x="529660" y="1397809"/>
            <a:ext cx="11375536" cy="4801314"/>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ASP.NET 3.5 o 4.5</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Full trust: tutte le DLL </a:t>
            </a:r>
            <a:r>
              <a:rPr lang="it-IT" sz="2000" spc="-102" dirty="0" err="1" smtClean="0">
                <a:latin typeface="Segoe UI Light" pitchFamily="34" charset="0"/>
              </a:rPr>
              <a:t>managed</a:t>
            </a:r>
            <a:r>
              <a:rPr lang="it-IT" sz="2000" spc="-102" dirty="0" smtClean="0">
                <a:latin typeface="Segoe UI Light" pitchFamily="34" charset="0"/>
              </a:rPr>
              <a:t> che vogliamo</a:t>
            </a:r>
          </a:p>
          <a:p>
            <a:pPr marL="469536" indent="-466298">
              <a:lnSpc>
                <a:spcPct val="100000"/>
              </a:lnSpc>
              <a:buFont typeface="Wingdings" panose="05000000000000000000" pitchFamily="2" charset="2"/>
              <a:buChar char=""/>
            </a:pPr>
            <a:r>
              <a:rPr lang="it-IT" sz="3200" dirty="0" smtClean="0"/>
              <a:t>PHP 5.3 o 5.4</a:t>
            </a:r>
            <a:endParaRPr lang="it-IT" sz="3200" dirty="0"/>
          </a:p>
          <a:p>
            <a:pPr marL="469536" indent="466298">
              <a:lnSpc>
                <a:spcPct val="100000"/>
              </a:lnSpc>
              <a:buFont typeface="Wingdings" panose="05000000000000000000" pitchFamily="2" charset="2"/>
              <a:buChar char=""/>
            </a:pPr>
            <a:r>
              <a:rPr lang="it-IT" sz="2000" dirty="0" smtClean="0"/>
              <a:t>Ma anche node.js e </a:t>
            </a:r>
            <a:r>
              <a:rPr lang="it-IT" sz="2000" dirty="0" err="1" smtClean="0"/>
              <a:t>Python</a:t>
            </a:r>
            <a:endParaRPr lang="it-IT" sz="2000" dirty="0" smtClean="0"/>
          </a:p>
          <a:p>
            <a:pPr marL="469536" indent="-466298">
              <a:lnSpc>
                <a:spcPct val="100000"/>
              </a:lnSpc>
              <a:buFont typeface="Wingdings" panose="05000000000000000000" pitchFamily="2" charset="2"/>
              <a:buChar char=""/>
            </a:pPr>
            <a:r>
              <a:rPr lang="it-IT" sz="3200" dirty="0" smtClean="0"/>
              <a:t>Anche tecnologie miste</a:t>
            </a:r>
          </a:p>
          <a:p>
            <a:pPr marL="469536" indent="-466298">
              <a:lnSpc>
                <a:spcPct val="100000"/>
              </a:lnSpc>
              <a:buFont typeface="Wingdings" panose="05000000000000000000" pitchFamily="2" charset="2"/>
              <a:buChar char=""/>
            </a:pPr>
            <a:r>
              <a:rPr lang="it-IT" sz="3200" dirty="0" err="1" smtClean="0"/>
              <a:t>AppPool</a:t>
            </a:r>
            <a:r>
              <a:rPr lang="it-IT" sz="3200" dirty="0" smtClean="0"/>
              <a:t> di IIS dedicato</a:t>
            </a:r>
          </a:p>
          <a:p>
            <a:pPr marL="469536" indent="-466298">
              <a:lnSpc>
                <a:spcPct val="100000"/>
              </a:lnSpc>
              <a:buFont typeface="Wingdings" panose="05000000000000000000" pitchFamily="2" charset="2"/>
              <a:buChar char=""/>
            </a:pPr>
            <a:r>
              <a:rPr lang="it-IT" sz="3200" dirty="0" smtClean="0"/>
              <a:t>Utilizzabili tutti gli strumenti di </a:t>
            </a:r>
            <a:r>
              <a:rPr lang="it-IT" sz="3200" dirty="0" err="1" smtClean="0"/>
              <a:t>azure</a:t>
            </a:r>
            <a:endParaRPr lang="it-IT" sz="3200" dirty="0" smtClean="0"/>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Storage, </a:t>
            </a:r>
            <a:r>
              <a:rPr lang="it-IT" sz="2000" spc="-102" smtClean="0">
                <a:latin typeface="Segoe UI Light" pitchFamily="34" charset="0"/>
              </a:rPr>
              <a:t>Active Directory, Service </a:t>
            </a:r>
            <a:r>
              <a:rPr lang="it-IT" sz="2000" spc="-102" dirty="0" smtClean="0">
                <a:latin typeface="Segoe UI Light" pitchFamily="34" charset="0"/>
              </a:rPr>
              <a:t>Bus</a:t>
            </a:r>
            <a:endParaRPr lang="it-IT" sz="2000" spc="-102" dirty="0">
              <a:latin typeface="Segoe UI Light" pitchFamily="34" charset="0"/>
            </a:endParaRPr>
          </a:p>
          <a:p>
            <a:pPr>
              <a:lnSpc>
                <a:spcPct val="100000"/>
              </a:lnSpc>
            </a:pPr>
            <a:endParaRPr lang="it-IT" sz="3200" dirty="0"/>
          </a:p>
        </p:txBody>
      </p:sp>
    </p:spTree>
    <p:extLst>
      <p:ext uri="{BB962C8B-B14F-4D97-AF65-F5344CB8AC3E}">
        <p14:creationId xmlns:p14="http://schemas.microsoft.com/office/powerpoint/2010/main" val="223060165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WebDeploy</a:t>
            </a:r>
            <a:endParaRPr lang="it-IT" dirty="0"/>
          </a:p>
        </p:txBody>
      </p:sp>
      <p:sp>
        <p:nvSpPr>
          <p:cNvPr id="3" name="Text Placeholder 2"/>
          <p:cNvSpPr>
            <a:spLocks noGrp="1"/>
          </p:cNvSpPr>
          <p:nvPr>
            <p:ph type="body" sz="quarter" idx="10"/>
          </p:nvPr>
        </p:nvSpPr>
        <p:spPr>
          <a:xfrm>
            <a:off x="529660" y="1397809"/>
            <a:ext cx="11375536" cy="6070893"/>
          </a:xfrm>
        </p:spPr>
        <p:txBody>
          <a:bodyPr vert="horz" wrap="square" lIns="0" tIns="0" rIns="0" bIns="0" rtlCol="0">
            <a:spAutoFit/>
          </a:bodyPr>
          <a:lstStyle/>
          <a:p>
            <a:pPr marL="469536" indent="-466298">
              <a:lnSpc>
                <a:spcPct val="100000"/>
              </a:lnSpc>
              <a:buFont typeface="Wingdings" panose="05000000000000000000" pitchFamily="2" charset="2"/>
              <a:buChar char=""/>
            </a:pPr>
            <a:r>
              <a:rPr lang="it-IT" sz="3200" dirty="0" smtClean="0"/>
              <a:t>Integrato in Visual Studio 2012</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Lo stesso utilizzabile con IIS 7 e Windows Server On Premise</a:t>
            </a:r>
          </a:p>
          <a:p>
            <a:pPr marL="469536" indent="-466298">
              <a:lnSpc>
                <a:spcPct val="100000"/>
              </a:lnSpc>
              <a:buFont typeface="Wingdings" panose="05000000000000000000" pitchFamily="2" charset="2"/>
              <a:buChar char=""/>
            </a:pPr>
            <a:r>
              <a:rPr lang="it-IT" sz="3200" dirty="0" err="1" smtClean="0"/>
              <a:t>Diff</a:t>
            </a:r>
            <a:r>
              <a:rPr lang="it-IT" sz="3200" dirty="0" smtClean="0"/>
              <a:t> </a:t>
            </a:r>
            <a:r>
              <a:rPr lang="it-IT" sz="3200" dirty="0" err="1" smtClean="0"/>
              <a:t>deployment</a:t>
            </a:r>
            <a:endParaRPr lang="it-IT" sz="3200" dirty="0" smtClean="0"/>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Solo i file cambiati</a:t>
            </a:r>
          </a:p>
          <a:p>
            <a:pPr marL="469536" lvl="1" indent="466298">
              <a:lnSpc>
                <a:spcPct val="100000"/>
              </a:lnSpc>
              <a:spcAft>
                <a:spcPts val="918"/>
              </a:spcAft>
              <a:buFont typeface="Wingdings" panose="05000000000000000000" pitchFamily="2" charset="2"/>
              <a:buChar char=""/>
            </a:pPr>
            <a:r>
              <a:rPr lang="it-IT" sz="2000" spc="-102" dirty="0" smtClean="0">
                <a:latin typeface="Segoe UI Light" pitchFamily="34" charset="0"/>
              </a:rPr>
              <a:t>DLL, </a:t>
            </a:r>
            <a:r>
              <a:rPr lang="it-IT" sz="2000" spc="-102" dirty="0" err="1" smtClean="0">
                <a:latin typeface="Segoe UI Light" pitchFamily="34" charset="0"/>
              </a:rPr>
              <a:t>content</a:t>
            </a:r>
            <a:r>
              <a:rPr lang="it-IT" sz="2000" spc="-102" dirty="0" smtClean="0">
                <a:latin typeface="Segoe UI Light" pitchFamily="34" charset="0"/>
              </a:rPr>
              <a:t> e niente file sorgenti</a:t>
            </a:r>
          </a:p>
          <a:p>
            <a:pPr marL="469536" indent="-466298">
              <a:lnSpc>
                <a:spcPct val="100000"/>
              </a:lnSpc>
              <a:buFont typeface="Wingdings" panose="05000000000000000000" pitchFamily="2" charset="2"/>
              <a:buChar char=""/>
            </a:pPr>
            <a:r>
              <a:rPr lang="it-IT" sz="3200" dirty="0" smtClean="0"/>
              <a:t>Supporto a database</a:t>
            </a:r>
            <a:endParaRPr lang="it-IT" sz="3200" dirty="0"/>
          </a:p>
          <a:p>
            <a:pPr marL="469536" indent="466298">
              <a:lnSpc>
                <a:spcPct val="100000"/>
              </a:lnSpc>
              <a:buFont typeface="Wingdings" panose="05000000000000000000" pitchFamily="2" charset="2"/>
              <a:buChar char=""/>
            </a:pPr>
            <a:r>
              <a:rPr lang="it-IT" sz="2000" dirty="0" smtClean="0"/>
              <a:t>Database </a:t>
            </a:r>
            <a:r>
              <a:rPr lang="it-IT" sz="2000" dirty="0" err="1" smtClean="0"/>
              <a:t>project</a:t>
            </a:r>
            <a:endParaRPr lang="it-IT" sz="2000" dirty="0" smtClean="0"/>
          </a:p>
          <a:p>
            <a:pPr marL="469536" indent="466298">
              <a:lnSpc>
                <a:spcPct val="100000"/>
              </a:lnSpc>
              <a:buFont typeface="Wingdings" panose="05000000000000000000" pitchFamily="2" charset="2"/>
              <a:buChar char=""/>
            </a:pPr>
            <a:r>
              <a:rPr lang="it-IT" sz="2000" dirty="0" smtClean="0"/>
              <a:t>Code first e </a:t>
            </a:r>
            <a:r>
              <a:rPr lang="it-IT" sz="2000" dirty="0" err="1" smtClean="0"/>
              <a:t>migration</a:t>
            </a:r>
            <a:endParaRPr lang="it-IT" sz="2000" dirty="0" smtClean="0"/>
          </a:p>
          <a:p>
            <a:pPr marL="469536" indent="-466298">
              <a:lnSpc>
                <a:spcPct val="100000"/>
              </a:lnSpc>
              <a:buFont typeface="Wingdings" panose="05000000000000000000" pitchFamily="2" charset="2"/>
              <a:buChar char=""/>
            </a:pPr>
            <a:r>
              <a:rPr lang="it-IT" sz="3200" dirty="0" err="1" smtClean="0"/>
              <a:t>Web.config</a:t>
            </a:r>
            <a:r>
              <a:rPr lang="it-IT" sz="3200" dirty="0" smtClean="0"/>
              <a:t> </a:t>
            </a:r>
            <a:r>
              <a:rPr lang="it-IT" sz="3200" dirty="0" err="1" smtClean="0"/>
              <a:t>trasformation</a:t>
            </a:r>
            <a:endParaRPr lang="it-IT" sz="3200" dirty="0" smtClean="0"/>
          </a:p>
          <a:p>
            <a:pPr marL="469536" indent="466298">
              <a:lnSpc>
                <a:spcPct val="100000"/>
              </a:lnSpc>
              <a:buFont typeface="Wingdings" panose="05000000000000000000" pitchFamily="2" charset="2"/>
              <a:buChar char=""/>
            </a:pPr>
            <a:r>
              <a:rPr lang="it-IT" sz="2000" dirty="0" smtClean="0"/>
              <a:t>Con file .release e .</a:t>
            </a:r>
            <a:r>
              <a:rPr lang="it-IT" sz="2000" dirty="0" err="1" smtClean="0"/>
              <a:t>debug</a:t>
            </a:r>
            <a:r>
              <a:rPr lang="it-IT" sz="2000" dirty="0" smtClean="0"/>
              <a:t>, oppure tramite UI</a:t>
            </a:r>
            <a:endParaRPr lang="it-IT" sz="2000" dirty="0"/>
          </a:p>
          <a:p>
            <a:pPr marL="469536" indent="-466298">
              <a:lnSpc>
                <a:spcPct val="100000"/>
              </a:lnSpc>
              <a:buFont typeface="Wingdings" panose="05000000000000000000" pitchFamily="2" charset="2"/>
              <a:buChar char=""/>
            </a:pPr>
            <a:endParaRPr lang="it-IT" sz="3200" dirty="0"/>
          </a:p>
          <a:p>
            <a:pPr marL="469536" indent="466298">
              <a:lnSpc>
                <a:spcPct val="100000"/>
              </a:lnSpc>
              <a:buFont typeface="Wingdings" panose="05000000000000000000" pitchFamily="2" charset="2"/>
              <a:buChar char=""/>
            </a:pPr>
            <a:endParaRPr lang="it-IT" sz="2000" dirty="0"/>
          </a:p>
        </p:txBody>
      </p:sp>
    </p:spTree>
    <p:extLst>
      <p:ext uri="{BB962C8B-B14F-4D97-AF65-F5344CB8AC3E}">
        <p14:creationId xmlns:p14="http://schemas.microsoft.com/office/powerpoint/2010/main" val="224573102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625070"/>
            <a:ext cx="6572120" cy="1938992"/>
          </a:xfrm>
          <a:prstGeom prst="rect">
            <a:avLst/>
          </a:prstGeom>
        </p:spPr>
        <p:txBody>
          <a:bodyPr wrap="none">
            <a:spAutoFit/>
          </a:bodyPr>
          <a:lstStyle/>
          <a:p>
            <a:pPr defTabSz="932290" fontAlgn="base">
              <a:spcBef>
                <a:spcPct val="0"/>
              </a:spcBef>
              <a:spcAft>
                <a:spcPct val="0"/>
              </a:spcAft>
            </a:pPr>
            <a:r>
              <a:rPr lang="en-US" sz="6000" dirty="0" err="1"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WebDeploy</a:t>
            </a:r>
            <a:r>
              <a:rPr lang="en-US" sz="6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a:t>
            </a:r>
            <a:r>
              <a:rPr lang="en-US" sz="60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e</a:t>
            </a:r>
          </a:p>
          <a:p>
            <a:pPr defTabSz="932290" fontAlgn="base">
              <a:spcBef>
                <a:spcPct val="0"/>
              </a:spcBef>
              <a:spcAft>
                <a:spcPct val="0"/>
              </a:spcAft>
            </a:pPr>
            <a:r>
              <a:rPr lang="en-US" sz="6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a:t>
            </a:r>
            <a:r>
              <a:rPr lang="en-US" sz="60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ode first migration</a:t>
            </a:r>
            <a:endParaRPr lang="en-US" sz="6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0797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5.xml.rels><?xml version="1.0" encoding="UTF-8" standalone="yes"?>
<Relationships xmlns="http://schemas.openxmlformats.org/package/2006/relationships"><Relationship Id="rId1" Type="http://schemas.openxmlformats.org/officeDocument/2006/relationships/image" Target="../media/image5.png"/></Relationships>
</file>

<file path=ppt/theme/_rels/theme7.xml.rels><?xml version="1.0" encoding="UTF-8" standalone="yes"?>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name="1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3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4.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5.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2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7.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2012-11-02T07:00:00+00:00</Event_x0020_End_x0020_Date>
    <Event_x0020_Start_x0020_Date xmlns="2295e2e7-0eeb-498e-8716-217bb2ee6ee3">2012-10-29T07:00:00+00:00</Event_x0020_Start_x0020_Date>
    <MS_x0020_Speaker xmlns="2295e2e7-0eeb-498e-8716-217bb2ee6ee3">
      <UserInfo>
        <DisplayName/>
        <AccountId xsi:nil="true"/>
        <AccountType/>
      </UserInfo>
    </MS_x0020_Speaker>
    <External_x0020_Speaker xmlns="2295e2e7-0eeb-498e-8716-217bb2ee6ee3"> Scott Guthrie</External_x0020_Speaker>
    <Session_x0020_Code xmlns="2295e2e7-0eeb-498e-8716-217bb2ee6ee3">2-012</Session_x0020_Code>
    <ProductTaxHTField0 xmlns="2295e2e7-0eeb-498e-8716-217bb2ee6ee3">
      <Terms xmlns="http://schemas.microsoft.com/office/infopath/2007/PartnerControls"/>
    </ProductTaxHTField0>
    <Presentation_x0020_Date xmlns="2295e2e7-0eeb-498e-8716-217bb2ee6ee3">2012-10-31T00:00:00-07:00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Redmond</TermName>
          <TermId xmlns="http://schemas.microsoft.com/office/infopath/2007/PartnerControls">c18f3657-b811-49ee-9b08-ce77b3e7702b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Microsoft Conference Center</TermName>
          <TermId xmlns="http://schemas.microsoft.com/office/infopath/2007/PartnerControls">9ee5e79d-18a6-44c6-bfde-7021198eb4fc</TermId>
        </TermInfo>
      </Terms>
    </Event_x0020_VenueTaxHTField0>
    <TaxCatchAll xmlns="230e9df3-be65-4c73-a93b-d1236ebd677e">
      <Value>309</Value>
      <Value>308</Value>
      <Value>605</Value>
    </TaxCatchAll>
    <AudienceTaxHTField0 xmlns="8b529f77-48ab-4581-b468-93f09345b8aa">
      <Terms xmlns="http://schemas.microsoft.com/office/infopath/2007/PartnerControls"/>
    </AudienceTaxHTField0>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77F4C29F-EB88-4408-9B4D-7E65470C02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openxmlformats.org/package/2006/metadata/core-properties"/>
    <ds:schemaRef ds:uri="http://schemas.microsoft.com/office/2006/documentManagement/types"/>
    <ds:schemaRef ds:uri="2295e2e7-0eeb-498e-8716-217bb2ee6ee3"/>
    <ds:schemaRef ds:uri="http://purl.org/dc/terms/"/>
    <ds:schemaRef ds:uri="http://purl.org/dc/elements/1.1/"/>
    <ds:schemaRef ds:uri="http://purl.org/dc/dcmitype/"/>
    <ds:schemaRef ds:uri="http://schemas.microsoft.com/office/infopath/2007/PartnerControls"/>
    <ds:schemaRef ds:uri="8b529f77-48ab-4581-b468-93f09345b8aa"/>
    <ds:schemaRef ds:uri="230e9df3-be65-4c73-a93b-d1236ebd677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Build_Template_16x9</Template>
  <TotalTime>4829</TotalTime>
  <Words>543</Words>
  <Application>Microsoft Office PowerPoint</Application>
  <PresentationFormat>Custom</PresentationFormat>
  <Paragraphs>125</Paragraphs>
  <Slides>19</Slides>
  <Notes>8</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19</vt:i4>
      </vt:variant>
    </vt:vector>
  </HeadingPairs>
  <TitlesOfParts>
    <vt:vector size="36" baseType="lpstr">
      <vt:lpstr>メイリオ</vt:lpstr>
      <vt:lpstr>ＭＳ Ｐゴシック</vt:lpstr>
      <vt:lpstr>Arial</vt:lpstr>
      <vt:lpstr>Avenir LT Pro 45 Book</vt:lpstr>
      <vt:lpstr>Calibri</vt:lpstr>
      <vt:lpstr>Consolas</vt:lpstr>
      <vt:lpstr>Segoe Pro Semibold</vt:lpstr>
      <vt:lpstr>Segoe UI</vt:lpstr>
      <vt:lpstr>Segoe UI Light</vt:lpstr>
      <vt:lpstr>Wingdings</vt:lpstr>
      <vt:lpstr>1_5-30405_Build_Template_16x9_DarkBlue_Color_Background</vt:lpstr>
      <vt:lpstr>4_5-30405_Build_Template_16x9_White_Background</vt:lpstr>
      <vt:lpstr>3_5-30405_Build_Template_16x9_Red_Color_Background</vt:lpstr>
      <vt:lpstr>2_5-30405_Build_Template_16x9_LightBlue_Color_Background</vt:lpstr>
      <vt:lpstr>MS1444_Windows Azure Template 16x9_r08a</vt:lpstr>
      <vt:lpstr>2_5-30405_Build_Template_16x9_DarkBlue_Color_Background</vt:lpstr>
      <vt:lpstr>1_MS1444_Windows Azure Template 16x9_r08a</vt:lpstr>
      <vt:lpstr>Azure Web Sites: easy and fast deploy of your web sites</vt:lpstr>
      <vt:lpstr>Web sites: why?</vt:lpstr>
      <vt:lpstr>Gallery</vt:lpstr>
      <vt:lpstr>PowerPoint Presentation</vt:lpstr>
      <vt:lpstr>Database</vt:lpstr>
      <vt:lpstr>PowerPoint Presentation</vt:lpstr>
      <vt:lpstr>Ambiente</vt:lpstr>
      <vt:lpstr>WebDeploy</vt:lpstr>
      <vt:lpstr>PowerPoint Presentation</vt:lpstr>
      <vt:lpstr>File e cartelle</vt:lpstr>
      <vt:lpstr>Accesso FTP</vt:lpstr>
      <vt:lpstr>PowerPoint Presentation</vt:lpstr>
      <vt:lpstr>Classic ASP</vt:lpstr>
      <vt:lpstr>PowerPoint Presentation</vt:lpstr>
      <vt:lpstr>Continuous Integration</vt:lpstr>
      <vt:lpstr>PowerPoint Presentation</vt:lpstr>
      <vt:lpstr>Cusom domain</vt:lpstr>
      <vt:lpstr>Consumi e logging</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dc:title>
  <dc:subject>Build 2012</dc:subject>
  <dc:creator>Shows</dc:creator>
  <cp:keywords>Build 2012</cp:keywords>
  <dc:description>Template: Mitchell Derrey, Silver Fox Productions
Formatting: 
Date: October 29th - November 2nd, 2012
Location: MSCC, Redmond, WA
Audience Type: Internal</dc:description>
  <cp:lastModifiedBy>Cristian Civera</cp:lastModifiedBy>
  <cp:revision>74</cp:revision>
  <dcterms:created xsi:type="dcterms:W3CDTF">2012-10-31T16:05:38Z</dcterms:created>
  <dcterms:modified xsi:type="dcterms:W3CDTF">2013-01-10T09:16:37Z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ies>
</file>