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6.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290" r:id="rId5"/>
    <p:sldMasterId id="2147484268" r:id="rId6"/>
    <p:sldMasterId id="2147484246" r:id="rId7"/>
    <p:sldMasterId id="2147484330" r:id="rId8"/>
    <p:sldMasterId id="2147484341" r:id="rId9"/>
    <p:sldMasterId id="2147484358" r:id="rId10"/>
  </p:sldMasterIdLst>
  <p:notesMasterIdLst>
    <p:notesMasterId r:id="rId19"/>
  </p:notesMasterIdLst>
  <p:handoutMasterIdLst>
    <p:handoutMasterId r:id="rId20"/>
  </p:handoutMasterIdLst>
  <p:sldIdLst>
    <p:sldId id="319" r:id="rId11"/>
    <p:sldId id="257" r:id="rId12"/>
    <p:sldId id="331" r:id="rId13"/>
    <p:sldId id="261" r:id="rId14"/>
    <p:sldId id="323" r:id="rId15"/>
    <p:sldId id="325" r:id="rId16"/>
    <p:sldId id="328" r:id="rId17"/>
    <p:sldId id="329" r:id="rId18"/>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000000"/>
    <a:srgbClr val="969696"/>
    <a:srgbClr val="002050"/>
    <a:srgbClr val="442359"/>
    <a:srgbClr val="333333"/>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5501" autoAdjust="0"/>
  </p:normalViewPr>
  <p:slideViewPr>
    <p:cSldViewPr>
      <p:cViewPr varScale="1">
        <p:scale>
          <a:sx n="73" d="100"/>
          <a:sy n="73" d="100"/>
        </p:scale>
        <p:origin x="258" y="72"/>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60" d="100"/>
          <a:sy n="60" d="100"/>
        </p:scale>
        <p:origin x="2484"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1/8/2013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1/8/2013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367998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107108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746892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66756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155347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990454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045020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929610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5.xml"/><Relationship Id="rId4" Type="http://schemas.openxmlformats.org/officeDocument/2006/relationships/image" Target="../media/image8.pn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5.xml"/><Relationship Id="rId4" Type="http://schemas.openxmlformats.org/officeDocument/2006/relationships/image" Target="../media/image8.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8.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0.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Master" Target="../slideMasters/slideMaster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8.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894595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1820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rgbClr val="505050"/>
                    </a:gs>
                    <a:gs pos="100000">
                      <a:srgbClr val="505050"/>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30666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138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4512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2123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rgbClr val="505050"/>
                    </a:gs>
                    <a:gs pos="100000">
                      <a:srgbClr val="505050"/>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50518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6963382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994973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192191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170673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82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4592763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63785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51857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832733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850268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263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994800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6613484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8407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241693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05055126"/>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422454041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8910325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4571114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726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954880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817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7312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FFFFFF"/>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33632998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Section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52715"/>
            <a:ext cx="11375537" cy="126607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9661" y="233151"/>
            <a:ext cx="2548577" cy="296119"/>
          </a:xfrm>
          <a:prstGeom prst="rect">
            <a:avLst/>
          </a:prstGeom>
        </p:spPr>
      </p:pic>
    </p:spTree>
    <p:extLst>
      <p:ext uri="{BB962C8B-B14F-4D97-AF65-F5344CB8AC3E}">
        <p14:creationId xmlns:p14="http://schemas.microsoft.com/office/powerpoint/2010/main" val="362133783"/>
      </p:ext>
    </p:extLst>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938077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17584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05405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0223946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948500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42010323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9146198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7978051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873763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0415112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12706982"/>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3401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84532262"/>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36950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1223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chemeClr val="accent1"/>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455878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661" y="2278589"/>
            <a:ext cx="8543652" cy="1386254"/>
          </a:xfrm>
        </p:spPr>
        <p:txBody>
          <a:bodyPr anchor="ctr" anchorCtr="0">
            <a:noAutofit/>
          </a:bodyPr>
          <a:lstStyle>
            <a:lvl1pPr>
              <a:lnSpc>
                <a:spcPct val="90000"/>
              </a:lnSpc>
              <a:defRPr sz="6731"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29661" y="4704161"/>
            <a:ext cx="5565153" cy="1167722"/>
          </a:xfrm>
        </p:spPr>
        <p:txBody>
          <a:bodyPr/>
          <a:lstStyle>
            <a:lvl1pPr marL="0" indent="0">
              <a:buFont typeface="Arial" pitchFamily="34" charset="0"/>
              <a:buNone/>
              <a:defRPr sz="2448">
                <a:solidFill>
                  <a:schemeClr val="bg1">
                    <a:alpha val="98000"/>
                  </a:schemeClr>
                </a:solidFill>
                <a:latin typeface="+mj-lt"/>
              </a:defRPr>
            </a:lvl1pPr>
            <a:lvl2pPr marL="469536" indent="0">
              <a:buFont typeface="Arial" pitchFamily="34" charset="0"/>
              <a:buNone/>
              <a:defRPr/>
            </a:lvl2pPr>
            <a:lvl3pPr marL="872691" indent="0">
              <a:buFont typeface="Arial" pitchFamily="34" charset="0"/>
              <a:buNone/>
              <a:defRPr/>
            </a:lvl3pPr>
            <a:lvl4pPr marL="1283940" indent="0">
              <a:buFont typeface="Arial" pitchFamily="34" charset="0"/>
              <a:buNone/>
              <a:defRPr/>
            </a:lvl4pPr>
            <a:lvl5pPr marL="1636902"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5632180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Text Placeholder 4"/>
          <p:cNvSpPr>
            <a:spLocks noGrp="1"/>
          </p:cNvSpPr>
          <p:nvPr>
            <p:ph type="body" sz="quarter" idx="10"/>
          </p:nvPr>
        </p:nvSpPr>
        <p:spPr>
          <a:xfrm>
            <a:off x="5235859" y="3336648"/>
            <a:ext cx="6348790" cy="963021"/>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932565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275090825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74123914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89155" y="6561933"/>
            <a:ext cx="1220681" cy="140861"/>
          </a:xfrm>
          <a:prstGeom prst="rect">
            <a:avLst/>
          </a:prstGeom>
        </p:spPr>
      </p:pic>
      <p:sp>
        <p:nvSpPr>
          <p:cNvPr id="8" name="Rectangle 7"/>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288306914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
        <p:nvSpPr>
          <p:cNvPr id="12" name="Rectangle 11"/>
          <p:cNvSpPr/>
          <p:nvPr userDrawn="1"/>
        </p:nvSpPr>
        <p:spPr bwMode="auto">
          <a:xfrm>
            <a:off x="2299595" y="2504109"/>
            <a:ext cx="10136880" cy="2146739"/>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9562" tIns="46628" rIns="93256" bIns="46628" numCol="1" rtlCol="0" anchor="ctr" anchorCtr="0" compatLnSpc="1">
            <a:prstTxWarp prst="textNoShape">
              <a:avLst/>
            </a:prstTxWarp>
          </a:bodyPr>
          <a:lstStyle/>
          <a:p>
            <a:pPr defTabSz="932290" fontAlgn="base">
              <a:spcBef>
                <a:spcPct val="0"/>
              </a:spcBef>
              <a:spcAft>
                <a:spcPct val="0"/>
              </a:spcAft>
            </a:pPr>
            <a:endParaRPr lang="en-US" sz="6731"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1" y="2504108"/>
            <a:ext cx="2299595" cy="2146739"/>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3576415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408970" y="3202789"/>
            <a:ext cx="3618533" cy="588948"/>
          </a:xfrm>
          <a:prstGeom prst="rect">
            <a:avLst/>
          </a:prstGeom>
          <a:noFill/>
          <a:ln>
            <a:noFill/>
          </a:ln>
        </p:spPr>
      </p:pic>
      <p:sp>
        <p:nvSpPr>
          <p:cNvPr id="3" name="Text Box 3"/>
          <p:cNvSpPr txBox="1">
            <a:spLocks noChangeArrowheads="1"/>
          </p:cNvSpPr>
          <p:nvPr userDrawn="1"/>
        </p:nvSpPr>
        <p:spPr bwMode="blackWhite">
          <a:xfrm>
            <a:off x="518187" y="6204681"/>
            <a:ext cx="11400103" cy="430425"/>
          </a:xfrm>
          <a:prstGeom prst="rect">
            <a:avLst/>
          </a:prstGeom>
          <a:noFill/>
          <a:ln w="12700">
            <a:noFill/>
            <a:miter lim="800000"/>
            <a:headEnd type="none" w="sm" len="sm"/>
            <a:tailEnd type="none" w="sm" len="sm"/>
          </a:ln>
          <a:effectLst/>
        </p:spPr>
        <p:txBody>
          <a:bodyPr vert="horz" wrap="square" lIns="93245" tIns="46623" rIns="93245" bIns="46623" numCol="1" anchor="t" anchorCtr="0" compatLnSpc="1">
            <a:prstTxWarp prst="textNoShape">
              <a:avLst/>
            </a:prstTxWarp>
            <a:spAutoFit/>
          </a:bodyPr>
          <a:lstStyle/>
          <a:p>
            <a:pPr algn="ctr" defTabSz="932290" eaLnBrk="0" hangingPunct="0"/>
            <a:r>
              <a:rPr lang="en-US" sz="714" dirty="0">
                <a:solidFill>
                  <a:srgbClr val="FFFFFF">
                    <a:alpha val="99000"/>
                  </a:srgbClr>
                </a:solidFill>
                <a:cs typeface="Arial" charset="0"/>
              </a:rPr>
              <a:t>© </a:t>
            </a:r>
            <a:r>
              <a:rPr lang="en-US" sz="714" dirty="0" smtClean="0">
                <a:solidFill>
                  <a:srgbClr val="FFFFFF">
                    <a:alpha val="99000"/>
                  </a:srgbClr>
                </a:solidFill>
                <a:cs typeface="Arial" charset="0"/>
              </a:rPr>
              <a:t>2011 Microsoft </a:t>
            </a:r>
            <a:r>
              <a:rPr lang="en-US" sz="714"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32290" eaLnBrk="0" hangingPunct="0"/>
            <a:r>
              <a:rPr lang="en-US" sz="714"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14" dirty="0" smtClean="0">
                <a:solidFill>
                  <a:srgbClr val="FFFFFF">
                    <a:alpha val="99000"/>
                  </a:srgbClr>
                </a:solidFill>
                <a:cs typeface="Arial" charset="0"/>
              </a:rPr>
              <a:t>MICROSOFT </a:t>
            </a:r>
            <a:r>
              <a:rPr lang="en-US" sz="714"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94008187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909194" y="1079950"/>
            <a:ext cx="2472592" cy="2130688"/>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53743" y="3325015"/>
            <a:ext cx="3078192" cy="27973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96642" y="1441905"/>
            <a:ext cx="1122486" cy="96727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883595" y="1510672"/>
            <a:ext cx="3472280" cy="2992141"/>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 name="Rectangle 5"/>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2847396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084815"/>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2009785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75808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72584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838660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513048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7747378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97361806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25936253"/>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622998355"/>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95003691"/>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52658812"/>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17934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83108177"/>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436747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37090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010801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661" y="2278589"/>
            <a:ext cx="9498576" cy="1386254"/>
          </a:xfrm>
        </p:spPr>
        <p:txBody>
          <a:bodyPr anchor="ctr" anchorCtr="0">
            <a:noAutofit/>
          </a:bodyPr>
          <a:lstStyle>
            <a:lvl1pPr>
              <a:lnSpc>
                <a:spcPct val="90000"/>
              </a:lnSpc>
              <a:defRPr sz="6731"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29661" y="4704161"/>
            <a:ext cx="5565153" cy="1167722"/>
          </a:xfrm>
        </p:spPr>
        <p:txBody>
          <a:bodyPr/>
          <a:lstStyle>
            <a:lvl1pPr marL="0" indent="0">
              <a:buFont typeface="Arial" pitchFamily="34" charset="0"/>
              <a:buNone/>
              <a:defRPr sz="2448">
                <a:solidFill>
                  <a:schemeClr val="bg1">
                    <a:alpha val="98000"/>
                  </a:schemeClr>
                </a:solidFill>
                <a:latin typeface="+mj-lt"/>
              </a:defRPr>
            </a:lvl1pPr>
            <a:lvl2pPr marL="469536" indent="0">
              <a:buFont typeface="Arial" pitchFamily="34" charset="0"/>
              <a:buNone/>
              <a:defRPr/>
            </a:lvl2pPr>
            <a:lvl3pPr marL="872691" indent="0">
              <a:buFont typeface="Arial" pitchFamily="34" charset="0"/>
              <a:buNone/>
              <a:defRPr/>
            </a:lvl3pPr>
            <a:lvl4pPr marL="1283940" indent="0">
              <a:buFont typeface="Arial" pitchFamily="34" charset="0"/>
              <a:buNone/>
              <a:defRPr/>
            </a:lvl4pPr>
            <a:lvl5pPr marL="1636902"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00966459"/>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Text Placeholder 4"/>
          <p:cNvSpPr>
            <a:spLocks noGrp="1"/>
          </p:cNvSpPr>
          <p:nvPr>
            <p:ph type="body" sz="quarter" idx="10"/>
          </p:nvPr>
        </p:nvSpPr>
        <p:spPr>
          <a:xfrm>
            <a:off x="5235859" y="3336648"/>
            <a:ext cx="6348790" cy="963021"/>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grpSp>
        <p:nvGrpSpPr>
          <p:cNvPr id="4" name="Group 3"/>
          <p:cNvGrpSpPr/>
          <p:nvPr userDrawn="1"/>
        </p:nvGrpSpPr>
        <p:grpSpPr>
          <a:xfrm>
            <a:off x="503237" y="6494965"/>
            <a:ext cx="1821045" cy="281079"/>
            <a:chOff x="510992" y="6497092"/>
            <a:chExt cx="1821045" cy="281079"/>
          </a:xfrm>
        </p:grpSpPr>
        <p:pic>
          <p:nvPicPr>
            <p:cNvPr id="6" name="Picture 2" descr="C:\Users\chrisw\Desktop\Cloud Services 3.png"/>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7" name="TextBox 6"/>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13157006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grpSp>
        <p:nvGrpSpPr>
          <p:cNvPr id="4" name="Group 3"/>
          <p:cNvGrpSpPr/>
          <p:nvPr userDrawn="1"/>
        </p:nvGrpSpPr>
        <p:grpSpPr>
          <a:xfrm>
            <a:off x="503237" y="6494965"/>
            <a:ext cx="1821045" cy="281079"/>
            <a:chOff x="510992" y="6497092"/>
            <a:chExt cx="1821045" cy="281079"/>
          </a:xfrm>
        </p:grpSpPr>
        <p:pic>
          <p:nvPicPr>
            <p:cNvPr id="5" name="Picture 2" descr="C:\Users\chrisw\Desktop\Cloud Services 3.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9" name="TextBox 8"/>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1532496840"/>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grpSp>
        <p:nvGrpSpPr>
          <p:cNvPr id="3" name="Group 2"/>
          <p:cNvGrpSpPr/>
          <p:nvPr userDrawn="1"/>
        </p:nvGrpSpPr>
        <p:grpSpPr>
          <a:xfrm>
            <a:off x="503237" y="6494965"/>
            <a:ext cx="1821045" cy="281079"/>
            <a:chOff x="510992" y="6497092"/>
            <a:chExt cx="1821045" cy="281079"/>
          </a:xfrm>
        </p:grpSpPr>
        <p:pic>
          <p:nvPicPr>
            <p:cNvPr id="4" name="Picture 2" descr="C:\Users\chrisw\Desktop\Cloud Services 3.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6" name="TextBox 5"/>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371915759"/>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89155" y="6561933"/>
            <a:ext cx="1220681" cy="140861"/>
          </a:xfrm>
          <a:prstGeom prst="rect">
            <a:avLst/>
          </a:prstGeom>
        </p:spPr>
      </p:pic>
      <p:sp>
        <p:nvSpPr>
          <p:cNvPr id="8" name="Rectangle 7"/>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grpSp>
        <p:nvGrpSpPr>
          <p:cNvPr id="9" name="Group 8"/>
          <p:cNvGrpSpPr/>
          <p:nvPr userDrawn="1"/>
        </p:nvGrpSpPr>
        <p:grpSpPr>
          <a:xfrm>
            <a:off x="503237" y="6494965"/>
            <a:ext cx="1821045" cy="281079"/>
            <a:chOff x="510992" y="6497092"/>
            <a:chExt cx="1821045" cy="281079"/>
          </a:xfrm>
        </p:grpSpPr>
        <p:pic>
          <p:nvPicPr>
            <p:cNvPr id="11" name="Picture 2" descr="C:\Users\chrisw\Desktop\Cloud Services 3.png"/>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15" name="TextBox 14"/>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4032381694"/>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
        <p:nvSpPr>
          <p:cNvPr id="12" name="Rectangle 11"/>
          <p:cNvSpPr/>
          <p:nvPr userDrawn="1"/>
        </p:nvSpPr>
        <p:spPr bwMode="auto">
          <a:xfrm>
            <a:off x="2299595" y="2504109"/>
            <a:ext cx="10136880" cy="2146739"/>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9562" tIns="46628" rIns="93256" bIns="46628" numCol="1" rtlCol="0" anchor="ctr" anchorCtr="0" compatLnSpc="1">
            <a:prstTxWarp prst="textNoShape">
              <a:avLst/>
            </a:prstTxWarp>
          </a:bodyPr>
          <a:lstStyle/>
          <a:p>
            <a:pPr defTabSz="932290" fontAlgn="base">
              <a:spcBef>
                <a:spcPct val="0"/>
              </a:spcBef>
              <a:spcAft>
                <a:spcPct val="0"/>
              </a:spcAft>
            </a:pPr>
            <a:endParaRPr lang="en-US" sz="6731"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1" y="2504108"/>
            <a:ext cx="2299595" cy="2146739"/>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32290" fontAlgn="base">
                <a:spcBef>
                  <a:spcPct val="0"/>
                </a:spcBef>
                <a:spcAft>
                  <a:spcPct val="0"/>
                </a:spcAft>
              </a:pPr>
              <a:r>
                <a:rPr lang="en-US" sz="2244"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grpSp>
        <p:nvGrpSpPr>
          <p:cNvPr id="8" name="Group 7"/>
          <p:cNvGrpSpPr/>
          <p:nvPr userDrawn="1"/>
        </p:nvGrpSpPr>
        <p:grpSpPr>
          <a:xfrm>
            <a:off x="503237" y="6494965"/>
            <a:ext cx="1821045" cy="281079"/>
            <a:chOff x="510992" y="6497092"/>
            <a:chExt cx="1821045" cy="281079"/>
          </a:xfrm>
        </p:grpSpPr>
        <p:pic>
          <p:nvPicPr>
            <p:cNvPr id="9" name="Picture 2" descr="C:\Users\chrisw\Desktop\Cloud Services 3.png"/>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14" name="TextBox 13"/>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3674763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grpSp>
        <p:nvGrpSpPr>
          <p:cNvPr id="6" name="Group 5"/>
          <p:cNvGrpSpPr/>
          <p:nvPr userDrawn="1"/>
        </p:nvGrpSpPr>
        <p:grpSpPr>
          <a:xfrm>
            <a:off x="503237" y="6494965"/>
            <a:ext cx="1821045" cy="281079"/>
            <a:chOff x="510992" y="6497092"/>
            <a:chExt cx="1821045" cy="281079"/>
          </a:xfrm>
        </p:grpSpPr>
        <p:pic>
          <p:nvPicPr>
            <p:cNvPr id="7" name="Picture 2" descr="C:\Users\chrisw\Desktop\Cloud Services 3.png"/>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293154" y="6497092"/>
              <a:ext cx="407753" cy="2810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userDrawn="1"/>
          </p:nvSpPr>
          <p:spPr>
            <a:xfrm>
              <a:off x="510992" y="6556572"/>
              <a:ext cx="754245" cy="193899"/>
            </a:xfrm>
            <a:prstGeom prst="rect">
              <a:avLst/>
            </a:prstGeom>
            <a:noFill/>
          </p:spPr>
          <p:txBody>
            <a:bodyPr wrap="none" lIns="0" tIns="0" rIns="0" bIns="0" rtlCol="0">
              <a:spAutoFit/>
            </a:bodyPr>
            <a:lstStyle/>
            <a:p>
              <a:pPr>
                <a:lnSpc>
                  <a:spcPct val="90000"/>
                </a:lnSpc>
                <a:spcBef>
                  <a:spcPct val="20000"/>
                </a:spcBef>
                <a:buSzPct val="80000"/>
              </a:pPr>
              <a:r>
                <a:rPr lang="it-IT" sz="1400" dirty="0" smtClean="0">
                  <a:solidFill>
                    <a:srgbClr val="FFFFFF"/>
                  </a:solidFill>
                  <a:cs typeface="Segoe UI" panose="020B0502040204020203" pitchFamily="34" charset="0"/>
                </a:rPr>
                <a:t>Microsoft</a:t>
              </a:r>
              <a:endParaRPr lang="en-US" sz="2000" dirty="0">
                <a:solidFill>
                  <a:srgbClr val="FFFFFF"/>
                </a:solidFill>
                <a:cs typeface="Segoe UI" panose="020B0502040204020203" pitchFamily="34" charset="0"/>
              </a:endParaRPr>
            </a:p>
          </p:txBody>
        </p:sp>
        <p:sp>
          <p:nvSpPr>
            <p:cNvPr id="10" name="TextBox 9"/>
            <p:cNvSpPr txBox="1"/>
            <p:nvPr userDrawn="1"/>
          </p:nvSpPr>
          <p:spPr>
            <a:xfrm>
              <a:off x="1743734" y="6556572"/>
              <a:ext cx="588303" cy="193899"/>
            </a:xfrm>
            <a:prstGeom prst="rect">
              <a:avLst/>
            </a:prstGeom>
            <a:noFill/>
          </p:spPr>
          <p:txBody>
            <a:bodyPr wrap="none" lIns="0" tIns="0" rIns="0" bIns="0" rtlCol="0">
              <a:spAutoFit/>
            </a:bodyPr>
            <a:lstStyle/>
            <a:p>
              <a:pPr>
                <a:lnSpc>
                  <a:spcPct val="90000"/>
                </a:lnSpc>
                <a:spcBef>
                  <a:spcPct val="20000"/>
                </a:spcBef>
                <a:buSzPct val="80000"/>
              </a:pPr>
              <a:r>
                <a:rPr lang="it-IT" sz="1400" dirty="0" err="1" smtClean="0">
                  <a:solidFill>
                    <a:srgbClr val="FFFFFF"/>
                  </a:solidFill>
                  <a:cs typeface="Segoe UI" panose="020B0502040204020203" pitchFamily="34" charset="0"/>
                </a:rPr>
                <a:t>Council</a:t>
              </a:r>
              <a:endParaRPr lang="en-US" sz="20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17425339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3" name="Text Box 3"/>
          <p:cNvSpPr txBox="1">
            <a:spLocks noChangeArrowheads="1"/>
          </p:cNvSpPr>
          <p:nvPr userDrawn="1"/>
        </p:nvSpPr>
        <p:spPr bwMode="blackWhite">
          <a:xfrm>
            <a:off x="518187" y="6204681"/>
            <a:ext cx="11400103" cy="430425"/>
          </a:xfrm>
          <a:prstGeom prst="rect">
            <a:avLst/>
          </a:prstGeom>
          <a:noFill/>
          <a:ln w="12700">
            <a:noFill/>
            <a:miter lim="800000"/>
            <a:headEnd type="none" w="sm" len="sm"/>
            <a:tailEnd type="none" w="sm" len="sm"/>
          </a:ln>
          <a:effectLst/>
        </p:spPr>
        <p:txBody>
          <a:bodyPr vert="horz" wrap="square" lIns="93245" tIns="46623" rIns="93245" bIns="46623" numCol="1" anchor="t" anchorCtr="0" compatLnSpc="1">
            <a:prstTxWarp prst="textNoShape">
              <a:avLst/>
            </a:prstTxWarp>
            <a:spAutoFit/>
          </a:bodyPr>
          <a:lstStyle/>
          <a:p>
            <a:pPr algn="ctr" defTabSz="932290" eaLnBrk="0" hangingPunct="0"/>
            <a:r>
              <a:rPr lang="en-US" sz="714" dirty="0">
                <a:solidFill>
                  <a:srgbClr val="FFFFFF">
                    <a:alpha val="99000"/>
                  </a:srgbClr>
                </a:solidFill>
                <a:cs typeface="Arial" charset="0"/>
              </a:rPr>
              <a:t>© </a:t>
            </a:r>
            <a:r>
              <a:rPr lang="en-US" sz="714" dirty="0" smtClean="0">
                <a:solidFill>
                  <a:srgbClr val="FFFFFF">
                    <a:alpha val="99000"/>
                  </a:srgbClr>
                </a:solidFill>
                <a:cs typeface="Arial" charset="0"/>
              </a:rPr>
              <a:t>2011 Microsoft </a:t>
            </a:r>
            <a:r>
              <a:rPr lang="en-US" sz="714"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32290" eaLnBrk="0" hangingPunct="0"/>
            <a:r>
              <a:rPr lang="en-US" sz="714"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14" dirty="0" smtClean="0">
                <a:solidFill>
                  <a:srgbClr val="FFFFFF">
                    <a:alpha val="99000"/>
                  </a:srgbClr>
                </a:solidFill>
                <a:cs typeface="Arial" charset="0"/>
              </a:rPr>
              <a:t>MICROSOFT </a:t>
            </a:r>
            <a:r>
              <a:rPr lang="en-US" sz="714" dirty="0">
                <a:solidFill>
                  <a:srgbClr val="FFFFFF">
                    <a:alpha val="99000"/>
                  </a:srgbClr>
                </a:solidFill>
                <a:cs typeface="Arial" charset="0"/>
              </a:rPr>
              <a:t>MAKES NO WARRANTIES, EXPRESS, IMPLIED OR STATUTORY, AS TO THE INFORMATION IN THIS PRESENTATION.</a:t>
            </a:r>
          </a:p>
        </p:txBody>
      </p:sp>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70338" y="2670499"/>
            <a:ext cx="4495800" cy="165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618268"/>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909194" y="1079950"/>
            <a:ext cx="2472592" cy="2130688"/>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53743" y="3325015"/>
            <a:ext cx="3078192" cy="27973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96642" y="1441905"/>
            <a:ext cx="1122486" cy="96727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883595" y="1510672"/>
            <a:ext cx="3472280" cy="2992141"/>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 name="Rectangle 5"/>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3934889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theme" Target="../theme/theme3.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image" Target="../media/image6.jpg"/><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theme" Target="../theme/theme5.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6" Type="http://schemas.openxmlformats.org/officeDocument/2006/relationships/theme" Target="../theme/theme6.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image" Target="../media/image6.jpg"/><Relationship Id="rId5" Type="http://schemas.openxmlformats.org/officeDocument/2006/relationships/slideLayout" Target="../slideLayouts/slideLayout95.xml"/><Relationship Id="rId10" Type="http://schemas.openxmlformats.org/officeDocument/2006/relationships/theme" Target="../theme/theme7.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5" r:id="rId6"/>
    <p:sldLayoutId id="2147484186" r:id="rId7"/>
    <p:sldLayoutId id="2147484187" r:id="rId8"/>
    <p:sldLayoutId id="2147484191" r:id="rId9"/>
    <p:sldLayoutId id="2147484188" r:id="rId10"/>
    <p:sldLayoutId id="2147484196" r:id="rId11"/>
    <p:sldLayoutId id="2147484189" r:id="rId12"/>
    <p:sldLayoutId id="2147484217" r:id="rId13"/>
    <p:sldLayoutId id="2147484218" r:id="rId14"/>
    <p:sldLayoutId id="2147484198"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61612350"/>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9" r:id="rId13"/>
    <p:sldLayoutId id="2147484310" r:id="rId14"/>
    <p:sldLayoutId id="2147484321" r:id="rId15"/>
    <p:sldLayoutId id="2147484311" r:id="rId16"/>
  </p:sldLayoutIdLst>
  <p:txStyles>
    <p:titleStyle>
      <a:lvl1pPr algn="l" defTabSz="914166" rtl="0" eaLnBrk="1" latinLnBrk="0" hangingPunct="1">
        <a:spcBef>
          <a:spcPct val="0"/>
        </a:spcBef>
        <a:buNone/>
        <a:defRPr sz="4800" kern="1200">
          <a:gradFill>
            <a:gsLst>
              <a:gs pos="0">
                <a:srgbClr val="505050"/>
              </a:gs>
              <a:gs pos="100000">
                <a:srgbClr val="505050"/>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rgbClr val="505050"/>
              </a:gs>
              <a:gs pos="100000">
                <a:srgbClr val="505050"/>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rgbClr val="505050"/>
              </a:gs>
              <a:gs pos="100000">
                <a:srgbClr val="505050"/>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rgbClr val="505050"/>
              </a:gs>
              <a:gs pos="100000">
                <a:srgbClr val="505050"/>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rgbClr val="505050"/>
              </a:gs>
              <a:gs pos="100000">
                <a:srgbClr val="505050"/>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rgbClr val="505050"/>
              </a:gs>
              <a:gs pos="100000">
                <a:srgbClr val="505050"/>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76464186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328" r:id="rId5"/>
    <p:sldLayoutId id="2147484320" r:id="rId6"/>
    <p:sldLayoutId id="2147484273" r:id="rId7"/>
    <p:sldLayoutId id="2147484274" r:id="rId8"/>
    <p:sldLayoutId id="2147484275" r:id="rId9"/>
    <p:sldLayoutId id="2147484276" r:id="rId10"/>
    <p:sldLayoutId id="2147484277" r:id="rId11"/>
    <p:sldLayoutId id="2147484278" r:id="rId12"/>
    <p:sldLayoutId id="2147484279" r:id="rId13"/>
    <p:sldLayoutId id="2147484280" r:id="rId14"/>
    <p:sldLayoutId id="2147484287" r:id="rId15"/>
    <p:sldLayoutId id="2147484288" r:id="rId16"/>
    <p:sldLayoutId id="2147484289" r:id="rId17"/>
    <p:sldLayoutId id="2147484357" r:id="rId18"/>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96111433"/>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329"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65" r:id="rId14"/>
    <p:sldLayoutId id="2147484266" r:id="rId15"/>
    <p:sldLayoutId id="2147484267" r:id="rId16"/>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504447"/>
            <a:ext cx="11375536" cy="762786"/>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747918"/>
            <a:ext cx="11375535" cy="303858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0916450"/>
      </p:ext>
    </p:extLst>
  </p:cSld>
  <p:clrMap bg1="lt1" tx1="dk1" bg2="lt2" tx2="dk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8" r:id="rId7"/>
    <p:sldLayoutId id="2147484340" r:id="rId8"/>
    <p:sldLayoutId id="2147484368" r:id="rId9"/>
    <p:sldLayoutId id="2147484369" r:id="rId10"/>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solidFill>
            <a:schemeClr val="bg1"/>
          </a:solidFill>
          <a:effectLst/>
          <a:latin typeface="Segoe UI Light" pitchFamily="34" charset="0"/>
          <a:ea typeface="+mn-ea"/>
          <a:cs typeface="Arial" charset="0"/>
        </a:defRPr>
      </a:lvl1pPr>
    </p:titleStyle>
    <p:bodyStyle>
      <a:lvl1pPr marL="469536" indent="-469536" algn="l" defTabSz="932559" rtl="0" eaLnBrk="1" latinLnBrk="0" hangingPunct="1">
        <a:lnSpc>
          <a:spcPct val="90000"/>
        </a:lnSpc>
        <a:spcBef>
          <a:spcPct val="20000"/>
        </a:spcBef>
        <a:buClr>
          <a:srgbClr val="92D050"/>
        </a:buClr>
        <a:buSzPct val="120000"/>
        <a:buFont typeface="Arial" pitchFamily="34" charset="0"/>
        <a:buChar char="•"/>
        <a:defRPr sz="4488" kern="1200">
          <a:solidFill>
            <a:schemeClr val="bg1"/>
          </a:solidFill>
          <a:latin typeface="+mn-lt"/>
          <a:ea typeface="+mn-ea"/>
          <a:cs typeface="+mn-cs"/>
        </a:defRPr>
      </a:lvl1pPr>
      <a:lvl2pPr marL="872691" indent="-403154" algn="l" defTabSz="932559" rtl="0" eaLnBrk="1" latinLnBrk="0" hangingPunct="1">
        <a:lnSpc>
          <a:spcPct val="90000"/>
        </a:lnSpc>
        <a:spcBef>
          <a:spcPct val="20000"/>
        </a:spcBef>
        <a:buClr>
          <a:srgbClr val="92D050"/>
        </a:buClr>
        <a:buSzPct val="120000"/>
        <a:buFont typeface="Arial" pitchFamily="34" charset="0"/>
        <a:buChar char="•"/>
        <a:defRPr sz="4080" kern="1200">
          <a:solidFill>
            <a:schemeClr val="bg1"/>
          </a:solidFill>
          <a:latin typeface="+mn-lt"/>
          <a:ea typeface="+mn-ea"/>
          <a:cs typeface="+mn-cs"/>
        </a:defRPr>
      </a:lvl2pPr>
      <a:lvl3pPr marL="1283940" indent="-411249" algn="l" defTabSz="932559" rtl="0" eaLnBrk="1" latinLnBrk="0" hangingPunct="1">
        <a:lnSpc>
          <a:spcPct val="90000"/>
        </a:lnSpc>
        <a:spcBef>
          <a:spcPct val="20000"/>
        </a:spcBef>
        <a:buClr>
          <a:srgbClr val="92D050"/>
        </a:buClr>
        <a:buSzPct val="120000"/>
        <a:buFont typeface="Arial" pitchFamily="34" charset="0"/>
        <a:buChar char="•"/>
        <a:defRPr sz="3672" kern="1200">
          <a:solidFill>
            <a:schemeClr val="bg1"/>
          </a:solidFill>
          <a:latin typeface="+mn-lt"/>
          <a:ea typeface="+mn-ea"/>
          <a:cs typeface="+mn-cs"/>
        </a:defRPr>
      </a:lvl3pPr>
      <a:lvl4pPr marL="1636902" indent="-352962"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4pPr>
      <a:lvl5pPr marL="1980149" indent="-343247"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2666003749"/>
      </p:ext>
    </p:extLst>
  </p:cSld>
  <p:clrMap bg1="dk1" tx1="lt1" bg2="dk2" tx2="lt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504447"/>
            <a:ext cx="11375536" cy="762786"/>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747918"/>
            <a:ext cx="11375535" cy="303858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8443620"/>
      </p:ext>
    </p:extLst>
  </p:cSld>
  <p:clrMap bg1="lt1" tx1="dk1" bg2="lt2" tx2="dk2" accent1="accent1" accent2="accent2" accent3="accent3" accent4="accent4" accent5="accent5" accent6="accent6" hlink="hlink" folHlink="folHlink"/>
  <p:sldLayoutIdLst>
    <p:sldLayoutId id="2147484359" r:id="rId1"/>
    <p:sldLayoutId id="2147484360" r:id="rId2"/>
    <p:sldLayoutId id="2147484361" r:id="rId3"/>
    <p:sldLayoutId id="2147484362" r:id="rId4"/>
    <p:sldLayoutId id="2147484363" r:id="rId5"/>
    <p:sldLayoutId id="2147484364" r:id="rId6"/>
    <p:sldLayoutId id="2147484365" r:id="rId7"/>
    <p:sldLayoutId id="2147484366" r:id="rId8"/>
    <p:sldLayoutId id="2147484367" r:id="rId9"/>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solidFill>
            <a:schemeClr val="bg1"/>
          </a:solidFill>
          <a:effectLst/>
          <a:latin typeface="Segoe UI Light" pitchFamily="34" charset="0"/>
          <a:ea typeface="+mn-ea"/>
          <a:cs typeface="Arial" charset="0"/>
        </a:defRPr>
      </a:lvl1pPr>
    </p:titleStyle>
    <p:bodyStyle>
      <a:lvl1pPr marL="469536" indent="-469536" algn="l" defTabSz="932559" rtl="0" eaLnBrk="1" latinLnBrk="0" hangingPunct="1">
        <a:lnSpc>
          <a:spcPct val="90000"/>
        </a:lnSpc>
        <a:spcBef>
          <a:spcPct val="20000"/>
        </a:spcBef>
        <a:buClr>
          <a:srgbClr val="92D050"/>
        </a:buClr>
        <a:buSzPct val="120000"/>
        <a:buFont typeface="Arial" pitchFamily="34" charset="0"/>
        <a:buChar char="•"/>
        <a:defRPr sz="4488" kern="1200">
          <a:solidFill>
            <a:schemeClr val="bg1"/>
          </a:solidFill>
          <a:latin typeface="+mn-lt"/>
          <a:ea typeface="+mn-ea"/>
          <a:cs typeface="+mn-cs"/>
        </a:defRPr>
      </a:lvl1pPr>
      <a:lvl2pPr marL="872691" indent="-403154" algn="l" defTabSz="932559" rtl="0" eaLnBrk="1" latinLnBrk="0" hangingPunct="1">
        <a:lnSpc>
          <a:spcPct val="90000"/>
        </a:lnSpc>
        <a:spcBef>
          <a:spcPct val="20000"/>
        </a:spcBef>
        <a:buClr>
          <a:srgbClr val="92D050"/>
        </a:buClr>
        <a:buSzPct val="120000"/>
        <a:buFont typeface="Arial" pitchFamily="34" charset="0"/>
        <a:buChar char="•"/>
        <a:defRPr sz="4080" kern="1200">
          <a:solidFill>
            <a:schemeClr val="bg1"/>
          </a:solidFill>
          <a:latin typeface="+mn-lt"/>
          <a:ea typeface="+mn-ea"/>
          <a:cs typeface="+mn-cs"/>
        </a:defRPr>
      </a:lvl2pPr>
      <a:lvl3pPr marL="1283940" indent="-411249" algn="l" defTabSz="932559" rtl="0" eaLnBrk="1" latinLnBrk="0" hangingPunct="1">
        <a:lnSpc>
          <a:spcPct val="90000"/>
        </a:lnSpc>
        <a:spcBef>
          <a:spcPct val="20000"/>
        </a:spcBef>
        <a:buClr>
          <a:srgbClr val="92D050"/>
        </a:buClr>
        <a:buSzPct val="120000"/>
        <a:buFont typeface="Arial" pitchFamily="34" charset="0"/>
        <a:buChar char="•"/>
        <a:defRPr sz="3672" kern="1200">
          <a:solidFill>
            <a:schemeClr val="bg1"/>
          </a:solidFill>
          <a:latin typeface="+mn-lt"/>
          <a:ea typeface="+mn-ea"/>
          <a:cs typeface="+mn-cs"/>
        </a:defRPr>
      </a:lvl3pPr>
      <a:lvl4pPr marL="1636902" indent="-352962"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4pPr>
      <a:lvl5pPr marL="1980149" indent="-343247"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91.xml"/><Relationship Id="rId5" Type="http://schemas.openxmlformats.org/officeDocument/2006/relationships/image" Target="../media/image17.jp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66.xml"/><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66.xml"/><Relationship Id="rId5" Type="http://schemas.openxmlformats.org/officeDocument/2006/relationships/image" Target="../media/image23.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5.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29661" y="2278589"/>
            <a:ext cx="10793976" cy="1386254"/>
          </a:xfrm>
        </p:spPr>
        <p:txBody>
          <a:bodyPr/>
          <a:lstStyle/>
          <a:p>
            <a:r>
              <a:rPr lang="en-US" sz="8000" dirty="0"/>
              <a:t>Mobile Services: </a:t>
            </a:r>
            <a:r>
              <a:rPr lang="en-US" sz="8000" dirty="0" smtClean="0"/>
              <a:t/>
            </a:r>
            <a:br>
              <a:rPr lang="en-US" sz="8000" dirty="0" smtClean="0"/>
            </a:br>
            <a:r>
              <a:rPr lang="en-US" sz="8000" dirty="0" smtClean="0"/>
              <a:t>back-end </a:t>
            </a:r>
            <a:r>
              <a:rPr lang="en-US" sz="8000" dirty="0"/>
              <a:t>for your apps</a:t>
            </a:r>
            <a:endParaRPr lang="en-US" sz="2800" cap="all" dirty="0"/>
          </a:p>
        </p:txBody>
      </p:sp>
      <p:sp>
        <p:nvSpPr>
          <p:cNvPr id="2" name="Text Placeholder 1"/>
          <p:cNvSpPr>
            <a:spLocks noGrp="1"/>
          </p:cNvSpPr>
          <p:nvPr>
            <p:ph type="body" sz="quarter" idx="11"/>
          </p:nvPr>
        </p:nvSpPr>
        <p:spPr>
          <a:xfrm>
            <a:off x="529661" y="4327712"/>
            <a:ext cx="7898376" cy="2411109"/>
          </a:xfrm>
        </p:spPr>
        <p:txBody>
          <a:bodyPr/>
          <a:lstStyle/>
          <a:p>
            <a:r>
              <a:rPr lang="en-US" dirty="0" smtClean="0"/>
              <a:t>Marco De Sanctis</a:t>
            </a:r>
            <a:endParaRPr lang="en-US" dirty="0"/>
          </a:p>
          <a:p>
            <a:r>
              <a:rPr lang="en-US" dirty="0" smtClean="0"/>
              <a:t>Microsoft MVP (ASP.NET / IIS)</a:t>
            </a:r>
          </a:p>
          <a:p>
            <a:endParaRPr lang="en-US" dirty="0" smtClean="0"/>
          </a:p>
          <a:p>
            <a:endParaRPr lang="en-US" dirty="0"/>
          </a:p>
          <a:p>
            <a:r>
              <a:rPr lang="en-US" dirty="0" smtClean="0"/>
              <a:t>info@marcodesanctis.it</a:t>
            </a:r>
          </a:p>
          <a:p>
            <a:r>
              <a:rPr lang="en-US" dirty="0" smtClean="0"/>
              <a:t>@crad77</a:t>
            </a:r>
            <a:endParaRPr lang="en-US" dirty="0"/>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29661" y="5145986"/>
            <a:ext cx="1905000" cy="774560"/>
          </a:xfrm>
          <a:prstGeom prst="rect">
            <a:avLst/>
          </a:prstGeom>
        </p:spPr>
      </p:pic>
      <p:grpSp>
        <p:nvGrpSpPr>
          <p:cNvPr id="6" name="Group 5"/>
          <p:cNvGrpSpPr/>
          <p:nvPr/>
        </p:nvGrpSpPr>
        <p:grpSpPr>
          <a:xfrm>
            <a:off x="8809037" y="4406484"/>
            <a:ext cx="3050307" cy="2357056"/>
            <a:chOff x="1375811" y="1253088"/>
            <a:chExt cx="3050307" cy="2357056"/>
          </a:xfrm>
        </p:grpSpPr>
        <p:pic>
          <p:nvPicPr>
            <p:cNvPr id="7" name="Picture 6"/>
            <p:cNvPicPr/>
            <p:nvPr/>
          </p:nvPicPr>
          <p:blipFill>
            <a:blip r:embed="rId5">
              <a:extLst>
                <a:ext uri="{28A0092B-C50C-407E-A947-70E740481C1C}">
                  <a14:useLocalDpi xmlns:a14="http://schemas.microsoft.com/office/drawing/2010/main" val="0"/>
                </a:ext>
              </a:extLst>
            </a:blip>
            <a:stretch>
              <a:fillRect/>
            </a:stretch>
          </p:blipFill>
          <p:spPr>
            <a:xfrm rot="16200000" flipH="1">
              <a:off x="1722437" y="906462"/>
              <a:ext cx="2357056" cy="3050307"/>
            </a:xfrm>
            <a:prstGeom prst="rect">
              <a:avLst/>
            </a:prstGeom>
            <a:ln>
              <a:solidFill>
                <a:schemeClr val="tx1"/>
              </a:solidFill>
            </a:ln>
            <a:extLst>
              <a:ext uri="{FAA26D3D-D897-4be2-8F04-BA451C77F1D7}">
                <ma14:placeholderFlag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xmlns:lc="http://schemas.openxmlformats.org/drawingml/2006/lockedCanvas"/>
              </a:ext>
            </a:extLst>
          </p:spPr>
        </p:pic>
        <p:sp>
          <p:nvSpPr>
            <p:cNvPr id="8" name="TextBox 6"/>
            <p:cNvSpPr txBox="1"/>
            <p:nvPr/>
          </p:nvSpPr>
          <p:spPr>
            <a:xfrm>
              <a:off x="1558317" y="1496954"/>
              <a:ext cx="2685295" cy="1858970"/>
            </a:xfrm>
            <a:prstGeom prst="rect">
              <a:avLst/>
            </a:prstGeom>
            <a:noFill/>
          </p:spPr>
          <p:txBody>
            <a:bodyPr wrap="square" lIns="0" tIns="0" rIns="0" bIns="0" rtlCol="0">
              <a:spAutoFit/>
            </a:bodyPr>
            <a:ls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800" dirty="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Cloud </a:t>
              </a:r>
              <a:r>
                <a:rPr lang="en-US" sz="2800" dirty="0" smtClean="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&amp; </a:t>
              </a:r>
              <a:r>
                <a:rPr lang="en-US" sz="2800" dirty="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ASP.NET Developer </a:t>
              </a:r>
              <a:r>
                <a:rPr lang="en-US" sz="2800" dirty="0" smtClean="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rPr>
                <a:t>Day</a:t>
              </a:r>
            </a:p>
            <a:p>
              <a:pPr>
                <a:lnSpc>
                  <a:spcPct val="90000"/>
                </a:lnSpc>
                <a:spcBef>
                  <a:spcPct val="20000"/>
                </a:spcBef>
                <a:buSzPct val="80000"/>
              </a:pPr>
              <a:endParaRPr lang="it-IT" sz="3200" dirty="0" smtClean="0">
                <a:latin typeface="Segoe UI Light" panose="020B0502040204020203" pitchFamily="34" charset="0"/>
                <a:cs typeface="Segoe UI Light" panose="020B0502040204020203" pitchFamily="34" charset="0"/>
              </a:endParaRPr>
            </a:p>
            <a:p>
              <a:pPr>
                <a:lnSpc>
                  <a:spcPct val="90000"/>
                </a:lnSpc>
                <a:spcBef>
                  <a:spcPct val="20000"/>
                </a:spcBef>
                <a:buSzPct val="80000"/>
              </a:pPr>
              <a:r>
                <a:rPr lang="it-IT" sz="3200" dirty="0" smtClean="0">
                  <a:latin typeface="Segoe UI Light" panose="020B0502040204020203" pitchFamily="34" charset="0"/>
                  <a:cs typeface="Segoe UI Light" panose="020B0502040204020203" pitchFamily="34" charset="0"/>
                </a:rPr>
                <a:t>#</a:t>
              </a:r>
              <a:r>
                <a:rPr lang="it-IT" sz="3200" dirty="0" err="1">
                  <a:latin typeface="Segoe UI Light" panose="020B0502040204020203" pitchFamily="34" charset="0"/>
                  <a:cs typeface="Segoe UI Light" panose="020B0502040204020203" pitchFamily="34" charset="0"/>
                </a:rPr>
                <a:t>aspnetcloud</a:t>
              </a:r>
              <a:endParaRPr lang="en-US" sz="3200" dirty="0">
                <a:gradFill>
                  <a:gsLst>
                    <a:gs pos="0">
                      <a:srgbClr val="292929">
                        <a:lumMod val="90000"/>
                        <a:lumOff val="10000"/>
                      </a:srgbClr>
                    </a:gs>
                    <a:gs pos="86000">
                      <a:srgbClr val="292929">
                        <a:lumMod val="90000"/>
                        <a:lumOff val="10000"/>
                      </a:srgbClr>
                    </a:gs>
                  </a:gsLst>
                  <a:lin ang="5400000" scaled="0"/>
                </a:gradFill>
                <a:latin typeface="Segoe UI Light" panose="020B0502040204020203" pitchFamily="34" charset="0"/>
                <a:cs typeface="Segoe UI Light" panose="020B0502040204020203" pitchFamily="34" charset="0"/>
              </a:endParaRPr>
            </a:p>
          </p:txBody>
        </p:sp>
      </p:grpSp>
    </p:spTree>
    <p:extLst>
      <p:ext uri="{BB962C8B-B14F-4D97-AF65-F5344CB8AC3E}">
        <p14:creationId xmlns:p14="http://schemas.microsoft.com/office/powerpoint/2010/main" val="265518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Windows </a:t>
            </a:r>
            <a:r>
              <a:rPr sz="6731" dirty="0" smtClean="0">
                <a:solidFill>
                  <a:srgbClr val="FFFFFF"/>
                </a:solidFill>
              </a:rPr>
              <a:t>Azure Mobile Services</a:t>
            </a:r>
            <a:endParaRPr sz="6731" dirty="0">
              <a:solidFill>
                <a:srgbClr val="FFFFFF"/>
              </a:solidFill>
            </a:endParaRPr>
          </a:p>
        </p:txBody>
      </p:sp>
      <p:grpSp>
        <p:nvGrpSpPr>
          <p:cNvPr id="23" name="Group 22"/>
          <p:cNvGrpSpPr/>
          <p:nvPr/>
        </p:nvGrpSpPr>
        <p:grpSpPr>
          <a:xfrm>
            <a:off x="985079" y="2049459"/>
            <a:ext cx="3357338" cy="3137981"/>
            <a:chOff x="350837" y="2125662"/>
            <a:chExt cx="2704245" cy="2527559"/>
          </a:xfrm>
        </p:grpSpPr>
        <p:sp>
          <p:nvSpPr>
            <p:cNvPr id="12" name="Rectangle 11"/>
            <p:cNvSpPr/>
            <p:nvPr/>
          </p:nvSpPr>
          <p:spPr bwMode="auto">
            <a:xfrm>
              <a:off x="350837" y="2125662"/>
              <a:ext cx="2704245" cy="25275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smtClean="0">
                  <a:gradFill>
                    <a:gsLst>
                      <a:gs pos="0">
                        <a:srgbClr val="FFFFFF"/>
                      </a:gs>
                      <a:gs pos="100000">
                        <a:srgbClr val="FFFFFF"/>
                      </a:gs>
                    </a:gsLst>
                    <a:lin ang="5400000" scaled="0"/>
                  </a:gradFill>
                </a:rPr>
                <a:t>Data</a:t>
              </a:r>
              <a:endParaRPr lang="en-US" sz="3264"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123" y="2386184"/>
              <a:ext cx="2229751" cy="1648491"/>
            </a:xfrm>
            <a:prstGeom prst="rect">
              <a:avLst/>
            </a:prstGeom>
          </p:spPr>
        </p:pic>
      </p:grpSp>
      <p:grpSp>
        <p:nvGrpSpPr>
          <p:cNvPr id="20" name="Group 19"/>
          <p:cNvGrpSpPr/>
          <p:nvPr/>
        </p:nvGrpSpPr>
        <p:grpSpPr>
          <a:xfrm>
            <a:off x="4459964" y="2049460"/>
            <a:ext cx="3357338" cy="3137981"/>
            <a:chOff x="3320368" y="2125662"/>
            <a:chExt cx="2704245" cy="2527559"/>
          </a:xfrm>
        </p:grpSpPr>
        <p:sp>
          <p:nvSpPr>
            <p:cNvPr id="13" name="Rectangle 12"/>
            <p:cNvSpPr/>
            <p:nvPr/>
          </p:nvSpPr>
          <p:spPr bwMode="auto">
            <a:xfrm>
              <a:off x="3320368" y="2125662"/>
              <a:ext cx="2704245" cy="2527559"/>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smtClean="0">
                  <a:gradFill>
                    <a:gsLst>
                      <a:gs pos="0">
                        <a:srgbClr val="FFFFFF"/>
                      </a:gs>
                      <a:gs pos="100000">
                        <a:srgbClr val="FFFFFF"/>
                      </a:gs>
                    </a:gsLst>
                    <a:lin ang="5400000" scaled="0"/>
                  </a:gradFill>
                </a:rPr>
                <a:t>Security</a:t>
              </a:r>
              <a:endParaRPr lang="en-US" sz="3264"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724" y="2582863"/>
              <a:ext cx="1468418" cy="914400"/>
            </a:xfrm>
            <a:prstGeom prst="rect">
              <a:avLst/>
            </a:prstGeom>
          </p:spPr>
        </p:pic>
      </p:grpSp>
      <p:grpSp>
        <p:nvGrpSpPr>
          <p:cNvPr id="21" name="Group 20"/>
          <p:cNvGrpSpPr/>
          <p:nvPr/>
        </p:nvGrpSpPr>
        <p:grpSpPr>
          <a:xfrm>
            <a:off x="7935166" y="2049461"/>
            <a:ext cx="3357338" cy="3137981"/>
            <a:chOff x="5712429" y="2125661"/>
            <a:chExt cx="2704245" cy="2527559"/>
          </a:xfrm>
        </p:grpSpPr>
        <p:sp>
          <p:nvSpPr>
            <p:cNvPr id="14" name="Rectangle 13"/>
            <p:cNvSpPr/>
            <p:nvPr/>
          </p:nvSpPr>
          <p:spPr bwMode="auto">
            <a:xfrm>
              <a:off x="5712429" y="2125661"/>
              <a:ext cx="2704245" cy="2527559"/>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smtClean="0">
                  <a:gradFill>
                    <a:gsLst>
                      <a:gs pos="0">
                        <a:srgbClr val="FFFFFF"/>
                      </a:gs>
                      <a:gs pos="100000">
                        <a:srgbClr val="FFFFFF"/>
                      </a:gs>
                    </a:gsLst>
                    <a:lin ang="5400000" scaled="0"/>
                  </a:gradFill>
                </a:rPr>
                <a:t>Notifications</a:t>
              </a:r>
              <a:endParaRPr lang="en-US" sz="3264" dirty="0">
                <a:gradFill>
                  <a:gsLst>
                    <a:gs pos="0">
                      <a:srgbClr val="FFFFFF"/>
                    </a:gs>
                    <a:gs pos="100000">
                      <a:srgbClr val="FFFFFF"/>
                    </a:gs>
                  </a:gsLst>
                  <a:lin ang="5400000" scaled="0"/>
                </a:gra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1334" y="2404339"/>
              <a:ext cx="1346435" cy="1455185"/>
            </a:xfrm>
            <a:prstGeom prst="rect">
              <a:avLst/>
            </a:prstGeom>
          </p:spPr>
        </p:pic>
      </p:grpSp>
      <p:sp>
        <p:nvSpPr>
          <p:cNvPr id="28" name="Rectangle 27"/>
          <p:cNvSpPr/>
          <p:nvPr/>
        </p:nvSpPr>
        <p:spPr>
          <a:xfrm>
            <a:off x="401117" y="5533421"/>
            <a:ext cx="11836920" cy="1223412"/>
          </a:xfrm>
          <a:prstGeom prst="rect">
            <a:avLst/>
          </a:prstGeom>
        </p:spPr>
        <p:txBody>
          <a:bodyPr vert="horz" wrap="square" lIns="0" tIns="0" rIns="0" bIns="0" rtlCol="0">
            <a:spAutoFit/>
          </a:bodyPr>
          <a:lstStyle/>
          <a:p>
            <a:pPr marL="469536" indent="-466298" defTabSz="932559">
              <a:spcAft>
                <a:spcPts val="918"/>
              </a:spcAft>
              <a:buClr>
                <a:srgbClr val="92D050"/>
              </a:buClr>
              <a:buSzPct val="80000"/>
              <a:buFont typeface="Wingdings" panose="05000000000000000000" pitchFamily="2" charset="2"/>
              <a:buChar char=""/>
            </a:pPr>
            <a:r>
              <a:rPr lang="it-IT" sz="3600" spc="-102" dirty="0">
                <a:solidFill>
                  <a:schemeClr val="bg1">
                    <a:alpha val="99000"/>
                  </a:schemeClr>
                </a:solidFill>
                <a:latin typeface="Segoe UI Light" pitchFamily="34" charset="0"/>
              </a:rPr>
              <a:t>Servizi aggiuntivi (scheduler, mailing)</a:t>
            </a:r>
          </a:p>
          <a:p>
            <a:pPr marL="469536" indent="-466298" defTabSz="932559">
              <a:spcAft>
                <a:spcPts val="918"/>
              </a:spcAft>
              <a:buClr>
                <a:srgbClr val="92D050"/>
              </a:buClr>
              <a:buSzPct val="80000"/>
              <a:buFont typeface="Wingdings" panose="05000000000000000000" pitchFamily="2" charset="2"/>
              <a:buChar char=""/>
            </a:pPr>
            <a:r>
              <a:rPr lang="it-IT" sz="3600" spc="-102" dirty="0">
                <a:solidFill>
                  <a:schemeClr val="bg1">
                    <a:alpha val="99000"/>
                  </a:schemeClr>
                </a:solidFill>
                <a:latin typeface="Segoe UI Light" pitchFamily="34" charset="0"/>
              </a:rPr>
              <a:t>Componenti </a:t>
            </a:r>
            <a:r>
              <a:rPr lang="it-IT" sz="3600" spc="-102" dirty="0" smtClean="0">
                <a:solidFill>
                  <a:schemeClr val="bg1">
                    <a:alpha val="99000"/>
                  </a:schemeClr>
                </a:solidFill>
                <a:latin typeface="Segoe UI Light" pitchFamily="34" charset="0"/>
              </a:rPr>
              <a:t>client per Win8, WP8, iOS (ObjC + MonoTouch)</a:t>
            </a:r>
            <a:endParaRPr lang="it-IT" sz="3600" spc="-102" dirty="0">
              <a:solidFill>
                <a:schemeClr val="bg1">
                  <a:alpha val="99000"/>
                </a:schemeClr>
              </a:solidFill>
              <a:latin typeface="Segoe UI Light" pitchFamily="34" charset="0"/>
            </a:endParaRPr>
          </a:p>
        </p:txBody>
      </p:sp>
    </p:spTree>
    <p:extLst>
      <p:ext uri="{BB962C8B-B14F-4D97-AF65-F5344CB8AC3E}">
        <p14:creationId xmlns:p14="http://schemas.microsoft.com/office/powerpoint/2010/main" val="3699649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31948" y="677076"/>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err="1" smtClean="0">
                <a:solidFill>
                  <a:srgbClr val="FFFFFF"/>
                </a:solidFill>
              </a:rPr>
              <a:t>Obiettivo</a:t>
            </a:r>
            <a:r>
              <a:rPr sz="6731" dirty="0" smtClean="0">
                <a:solidFill>
                  <a:srgbClr val="FFFFFF"/>
                </a:solidFill>
              </a:rPr>
              <a:t> di </a:t>
            </a:r>
            <a:r>
              <a:rPr sz="6731" dirty="0" err="1" smtClean="0">
                <a:solidFill>
                  <a:srgbClr val="FFFFFF"/>
                </a:solidFill>
              </a:rPr>
              <a:t>oggi</a:t>
            </a:r>
            <a:r>
              <a:rPr sz="6731" dirty="0" smtClean="0">
                <a:solidFill>
                  <a:srgbClr val="FFFFFF"/>
                </a:solidFill>
              </a:rPr>
              <a:t>:</a:t>
            </a:r>
          </a:p>
          <a:p>
            <a:r>
              <a:rPr sz="6731" dirty="0" err="1" smtClean="0">
                <a:solidFill>
                  <a:srgbClr val="FFFFFF"/>
                </a:solidFill>
              </a:rPr>
              <a:t>wAz</a:t>
            </a:r>
            <a:r>
              <a:rPr sz="6731" dirty="0" smtClean="0">
                <a:solidFill>
                  <a:srgbClr val="FFFFFF"/>
                </a:solidFill>
              </a:rPr>
              <a:t>(</a:t>
            </a:r>
            <a:r>
              <a:rPr sz="6731" dirty="0" err="1" smtClean="0">
                <a:solidFill>
                  <a:srgbClr val="FFFFFF"/>
                </a:solidFill>
              </a:rPr>
              <a:t>ure</a:t>
            </a:r>
            <a:r>
              <a:rPr sz="6731" dirty="0" smtClean="0">
                <a:solidFill>
                  <a:srgbClr val="FFFFFF"/>
                </a:solidFill>
              </a:rPr>
              <a:t>) App Messenger</a:t>
            </a:r>
            <a:endParaRPr sz="6731" dirty="0">
              <a:solidFill>
                <a:srgbClr val="FFFFFF"/>
              </a:solidFill>
            </a:endParaRPr>
          </a:p>
        </p:txBody>
      </p:sp>
      <p:pic>
        <p:nvPicPr>
          <p:cNvPr id="2" name="Picture 1"/>
          <p:cNvPicPr>
            <a:picLocks noChangeAspect="1"/>
          </p:cNvPicPr>
          <p:nvPr/>
        </p:nvPicPr>
        <p:blipFill>
          <a:blip r:embed="rId3"/>
          <a:stretch>
            <a:fillRect/>
          </a:stretch>
        </p:blipFill>
        <p:spPr>
          <a:xfrm>
            <a:off x="9147270" y="2211140"/>
            <a:ext cx="2660869" cy="3819525"/>
          </a:xfrm>
          <a:prstGeom prst="rect">
            <a:avLst/>
          </a:prstGeom>
        </p:spPr>
      </p:pic>
      <p:pic>
        <p:nvPicPr>
          <p:cNvPr id="4" name="Picture 3"/>
          <p:cNvPicPr>
            <a:picLocks noChangeAspect="1"/>
          </p:cNvPicPr>
          <p:nvPr/>
        </p:nvPicPr>
        <p:blipFill>
          <a:blip r:embed="rId4"/>
          <a:stretch>
            <a:fillRect/>
          </a:stretch>
        </p:blipFill>
        <p:spPr>
          <a:xfrm>
            <a:off x="531948" y="2211141"/>
            <a:ext cx="6111240" cy="3819525"/>
          </a:xfrm>
          <a:prstGeom prst="rect">
            <a:avLst/>
          </a:prstGeom>
        </p:spPr>
      </p:pic>
      <p:pic>
        <p:nvPicPr>
          <p:cNvPr id="3" name="Picture 2"/>
          <p:cNvPicPr>
            <a:picLocks noChangeAspect="1"/>
          </p:cNvPicPr>
          <p:nvPr/>
        </p:nvPicPr>
        <p:blipFill>
          <a:blip r:embed="rId5"/>
          <a:stretch>
            <a:fillRect/>
          </a:stretch>
        </p:blipFill>
        <p:spPr>
          <a:xfrm>
            <a:off x="6874108" y="2211140"/>
            <a:ext cx="2041926" cy="3819525"/>
          </a:xfrm>
          <a:prstGeom prst="rect">
            <a:avLst/>
          </a:prstGeom>
        </p:spPr>
      </p:pic>
    </p:spTree>
    <p:extLst>
      <p:ext uri="{BB962C8B-B14F-4D97-AF65-F5344CB8AC3E}">
        <p14:creationId xmlns:p14="http://schemas.microsoft.com/office/powerpoint/2010/main" val="394750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smtClean="0">
                <a:solidFill>
                  <a:srgbClr val="FFFFFF"/>
                </a:solidFill>
              </a:rPr>
              <a:t>Data</a:t>
            </a:r>
            <a:endParaRPr sz="5507" dirty="0">
              <a:solidFill>
                <a:srgbClr val="FFFFFF"/>
              </a:solidFill>
            </a:endParaRPr>
          </a:p>
        </p:txBody>
      </p:sp>
      <p:sp>
        <p:nvSpPr>
          <p:cNvPr id="13" name="Content Placeholder 2"/>
          <p:cNvSpPr>
            <a:spLocks noGrp="1"/>
          </p:cNvSpPr>
          <p:nvPr>
            <p:ph type="body" sz="quarter" idx="10"/>
          </p:nvPr>
        </p:nvSpPr>
        <p:spPr>
          <a:xfrm>
            <a:off x="5342592" y="3403071"/>
            <a:ext cx="6475178" cy="2104166"/>
          </a:xfrm>
        </p:spPr>
        <p:txBody>
          <a:bodyPr/>
          <a:lstStyle/>
          <a:p>
            <a:pPr marL="469536" indent="-466298">
              <a:lnSpc>
                <a:spcPct val="100000"/>
              </a:lnSpc>
              <a:buFont typeface="Wingdings" pitchFamily="2" charset="2"/>
              <a:buChar char="ß"/>
            </a:pPr>
            <a:r>
              <a:rPr lang="en-US" sz="2856" dirty="0">
                <a:solidFill>
                  <a:schemeClr val="bg1">
                    <a:alpha val="99000"/>
                  </a:schemeClr>
                </a:solidFill>
              </a:rPr>
              <a:t>Endpoint REST + </a:t>
            </a:r>
            <a:r>
              <a:rPr lang="en-US" sz="2856" dirty="0" err="1" smtClean="0">
                <a:solidFill>
                  <a:schemeClr val="bg1">
                    <a:alpha val="99000"/>
                  </a:schemeClr>
                </a:solidFill>
              </a:rPr>
              <a:t>OData</a:t>
            </a:r>
            <a:endParaRPr lang="en-US" sz="2856" dirty="0">
              <a:solidFill>
                <a:schemeClr val="bg1">
                  <a:alpha val="99000"/>
                </a:schemeClr>
              </a:solidFill>
            </a:endParaRPr>
          </a:p>
          <a:p>
            <a:pPr marL="469536" indent="-466298">
              <a:lnSpc>
                <a:spcPct val="100000"/>
              </a:lnSpc>
              <a:buFont typeface="Wingdings" pitchFamily="2" charset="2"/>
              <a:buChar char="ß"/>
            </a:pPr>
            <a:r>
              <a:rPr lang="en-US" sz="2856" dirty="0" smtClean="0">
                <a:solidFill>
                  <a:schemeClr val="bg1">
                    <a:alpha val="99000"/>
                  </a:schemeClr>
                </a:solidFill>
              </a:rPr>
              <a:t>Storage </a:t>
            </a:r>
            <a:r>
              <a:rPr lang="en-US" sz="2856" dirty="0" err="1" smtClean="0">
                <a:solidFill>
                  <a:schemeClr val="bg1">
                    <a:alpha val="99000"/>
                  </a:schemeClr>
                </a:solidFill>
              </a:rPr>
              <a:t>su</a:t>
            </a:r>
            <a:r>
              <a:rPr lang="en-US" sz="2856" dirty="0" smtClean="0">
                <a:solidFill>
                  <a:schemeClr val="bg1">
                    <a:alpha val="99000"/>
                  </a:schemeClr>
                </a:solidFill>
              </a:rPr>
              <a:t> SQL Azure</a:t>
            </a:r>
            <a:endParaRPr lang="en-US" sz="2856" dirty="0">
              <a:solidFill>
                <a:schemeClr val="bg1">
                  <a:alpha val="99000"/>
                </a:schemeClr>
              </a:solidFill>
            </a:endParaRPr>
          </a:p>
          <a:p>
            <a:pPr marL="469536" indent="-466298">
              <a:lnSpc>
                <a:spcPct val="100000"/>
              </a:lnSpc>
              <a:buFont typeface="Wingdings" pitchFamily="2" charset="2"/>
              <a:buChar char="ß"/>
            </a:pPr>
            <a:r>
              <a:rPr lang="en-US" sz="2856" dirty="0" smtClean="0">
                <a:solidFill>
                  <a:schemeClr val="bg1">
                    <a:alpha val="99000"/>
                  </a:schemeClr>
                </a:solidFill>
              </a:rPr>
              <a:t>Engine di scripting</a:t>
            </a:r>
          </a:p>
          <a:p>
            <a:pPr marL="469536" indent="-466298">
              <a:lnSpc>
                <a:spcPct val="100000"/>
              </a:lnSpc>
              <a:buFont typeface="Wingdings" pitchFamily="2" charset="2"/>
              <a:buChar char="ß"/>
            </a:pPr>
            <a:r>
              <a:rPr lang="en-US" sz="2856" dirty="0" err="1" smtClean="0">
                <a:solidFill>
                  <a:schemeClr val="bg1">
                    <a:alpha val="99000"/>
                  </a:schemeClr>
                </a:solidFill>
              </a:rPr>
              <a:t>Supporto</a:t>
            </a:r>
            <a:r>
              <a:rPr lang="en-US" sz="2856" dirty="0" smtClean="0">
                <a:solidFill>
                  <a:schemeClr val="bg1">
                    <a:alpha val="99000"/>
                  </a:schemeClr>
                </a:solidFill>
              </a:rPr>
              <a:t> a LINQ + </a:t>
            </a:r>
            <a:r>
              <a:rPr lang="en-US" sz="2856" dirty="0" err="1" smtClean="0">
                <a:solidFill>
                  <a:schemeClr val="bg1">
                    <a:alpha val="99000"/>
                  </a:schemeClr>
                </a:solidFill>
              </a:rPr>
              <a:t>Async</a:t>
            </a:r>
            <a:r>
              <a:rPr lang="en-US" sz="2856" dirty="0" smtClean="0">
                <a:solidFill>
                  <a:schemeClr val="bg1">
                    <a:alpha val="99000"/>
                  </a:schemeClr>
                </a:solidFill>
              </a:rPr>
              <a:t> </a:t>
            </a:r>
            <a:r>
              <a:rPr lang="en-US" sz="2856" dirty="0" err="1" smtClean="0">
                <a:solidFill>
                  <a:schemeClr val="bg1">
                    <a:alpha val="99000"/>
                  </a:schemeClr>
                </a:solidFill>
              </a:rPr>
              <a:t>sul</a:t>
            </a:r>
            <a:r>
              <a:rPr lang="en-US" sz="2856" dirty="0" smtClean="0">
                <a:solidFill>
                  <a:schemeClr val="bg1">
                    <a:alpha val="99000"/>
                  </a:schemeClr>
                </a:solidFill>
              </a:rPr>
              <a:t> client</a:t>
            </a:r>
            <a:endParaRPr lang="en-US" sz="2856" dirty="0">
              <a:solidFill>
                <a:schemeClr val="bg1">
                  <a:alpha val="99000"/>
                </a:schemeClr>
              </a:solidFill>
            </a:endParaRPr>
          </a:p>
        </p:txBody>
      </p:sp>
      <p:grpSp>
        <p:nvGrpSpPr>
          <p:cNvPr id="7" name="Group 6"/>
          <p:cNvGrpSpPr/>
          <p:nvPr/>
        </p:nvGrpSpPr>
        <p:grpSpPr>
          <a:xfrm>
            <a:off x="1036637" y="2326686"/>
            <a:ext cx="2704245" cy="2527559"/>
            <a:chOff x="350837" y="2125662"/>
            <a:chExt cx="2704245" cy="2527559"/>
          </a:xfrm>
        </p:grpSpPr>
        <p:sp>
          <p:nvSpPr>
            <p:cNvPr id="8" name="Rectangle 7"/>
            <p:cNvSpPr/>
            <p:nvPr/>
          </p:nvSpPr>
          <p:spPr bwMode="auto">
            <a:xfrm>
              <a:off x="350837" y="2125662"/>
              <a:ext cx="2704245" cy="25275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smtClean="0">
                  <a:gradFill>
                    <a:gsLst>
                      <a:gs pos="0">
                        <a:srgbClr val="FFFFFF"/>
                      </a:gs>
                      <a:gs pos="100000">
                        <a:srgbClr val="FFFFFF"/>
                      </a:gs>
                    </a:gsLst>
                    <a:lin ang="5400000" scaled="0"/>
                  </a:gradFill>
                </a:rPr>
                <a:t>Data</a:t>
              </a:r>
              <a:endParaRPr lang="en-US" sz="3264"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123" y="2386184"/>
              <a:ext cx="2229751" cy="1648491"/>
            </a:xfrm>
            <a:prstGeom prst="rect">
              <a:avLst/>
            </a:prstGeom>
          </p:spPr>
        </p:pic>
      </p:grpSp>
    </p:spTree>
    <p:extLst>
      <p:ext uri="{BB962C8B-B14F-4D97-AF65-F5344CB8AC3E}">
        <p14:creationId xmlns:p14="http://schemas.microsoft.com/office/powerpoint/2010/main" val="1398375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animEffect transition="in" filter="fade">
                                      <p:cBhvr>
                                        <p:cTn id="15" dur="500"/>
                                        <p:tgtEl>
                                          <p:spTgt spid="1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xEl>
                                              <p:pRg st="2" end="2"/>
                                            </p:txEl>
                                          </p:spTgt>
                                        </p:tgtEl>
                                        <p:attrNameLst>
                                          <p:attrName>style.visibility</p:attrName>
                                        </p:attrNameLst>
                                      </p:cBhvr>
                                      <p:to>
                                        <p:strVal val="visible"/>
                                      </p:to>
                                    </p:set>
                                    <p:animEffect transition="in" filter="fade">
                                      <p:cBhvr>
                                        <p:cTn id="20" dur="500"/>
                                        <p:tgtEl>
                                          <p:spTgt spid="1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xEl>
                                              <p:pRg st="3" end="3"/>
                                            </p:txEl>
                                          </p:spTgt>
                                        </p:tgtEl>
                                        <p:attrNameLst>
                                          <p:attrName>style.visibility</p:attrName>
                                        </p:attrNameLst>
                                      </p:cBhvr>
                                      <p:to>
                                        <p:strVal val="visible"/>
                                      </p:to>
                                    </p:set>
                                    <p:animEffect transition="in" filter="fade">
                                      <p:cBhvr>
                                        <p:cTn id="25"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smtClean="0">
                <a:solidFill>
                  <a:srgbClr val="FFFFFF"/>
                </a:solidFill>
              </a:rPr>
              <a:t>Security</a:t>
            </a:r>
            <a:endParaRPr sz="5507" dirty="0">
              <a:solidFill>
                <a:srgbClr val="FFFFFF"/>
              </a:solidFill>
            </a:endParaRPr>
          </a:p>
        </p:txBody>
      </p:sp>
      <p:sp>
        <p:nvSpPr>
          <p:cNvPr id="13" name="Content Placeholder 2"/>
          <p:cNvSpPr>
            <a:spLocks noGrp="1"/>
          </p:cNvSpPr>
          <p:nvPr>
            <p:ph type="body" sz="quarter" idx="10"/>
          </p:nvPr>
        </p:nvSpPr>
        <p:spPr>
          <a:xfrm>
            <a:off x="5342592" y="3403071"/>
            <a:ext cx="6475178" cy="1988750"/>
          </a:xfrm>
        </p:spPr>
        <p:txBody>
          <a:bodyPr vert="horz" wrap="square" lIns="0" tIns="0" rIns="0" bIns="0" rtlCol="0">
            <a:spAutoFit/>
          </a:bodyPr>
          <a:lstStyle/>
          <a:p>
            <a:pPr marL="469536" indent="-466298">
              <a:lnSpc>
                <a:spcPct val="100000"/>
              </a:lnSpc>
              <a:buFont typeface="Wingdings" pitchFamily="2" charset="2"/>
              <a:buChar char="ß"/>
            </a:pPr>
            <a:r>
              <a:rPr lang="en-US" sz="2856" dirty="0" err="1" smtClean="0">
                <a:solidFill>
                  <a:schemeClr val="bg1">
                    <a:alpha val="99000"/>
                  </a:schemeClr>
                </a:solidFill>
              </a:rPr>
              <a:t>Basata</a:t>
            </a:r>
            <a:r>
              <a:rPr lang="en-US" sz="2856" dirty="0" smtClean="0">
                <a:solidFill>
                  <a:schemeClr val="bg1">
                    <a:alpha val="99000"/>
                  </a:schemeClr>
                </a:solidFill>
              </a:rPr>
              <a:t> </a:t>
            </a:r>
            <a:r>
              <a:rPr lang="en-US" sz="2856" dirty="0" err="1" smtClean="0">
                <a:solidFill>
                  <a:schemeClr val="bg1">
                    <a:alpha val="99000"/>
                  </a:schemeClr>
                </a:solidFill>
              </a:rPr>
              <a:t>su</a:t>
            </a:r>
            <a:r>
              <a:rPr lang="en-US" sz="2856" dirty="0" smtClean="0">
                <a:solidFill>
                  <a:schemeClr val="bg1">
                    <a:alpha val="99000"/>
                  </a:schemeClr>
                </a:solidFill>
              </a:rPr>
              <a:t> </a:t>
            </a:r>
            <a:r>
              <a:rPr lang="en-US" sz="2856" dirty="0" err="1" smtClean="0">
                <a:solidFill>
                  <a:schemeClr val="bg1">
                    <a:alpha val="99000"/>
                  </a:schemeClr>
                </a:solidFill>
              </a:rPr>
              <a:t>OAuth</a:t>
            </a:r>
            <a:endParaRPr lang="en-US" sz="2856" dirty="0">
              <a:solidFill>
                <a:schemeClr val="bg1">
                  <a:alpha val="99000"/>
                </a:schemeClr>
              </a:solidFill>
            </a:endParaRPr>
          </a:p>
          <a:p>
            <a:pPr marL="469536" indent="-466298">
              <a:lnSpc>
                <a:spcPct val="100000"/>
              </a:lnSpc>
              <a:buFont typeface="Wingdings" pitchFamily="2" charset="2"/>
              <a:buChar char="ß"/>
            </a:pPr>
            <a:r>
              <a:rPr lang="en-US" sz="2856" dirty="0" err="1" smtClean="0">
                <a:solidFill>
                  <a:schemeClr val="bg1">
                    <a:alpha val="99000"/>
                  </a:schemeClr>
                </a:solidFill>
              </a:rPr>
              <a:t>Supporto</a:t>
            </a:r>
            <a:r>
              <a:rPr lang="en-US" sz="2856" dirty="0" smtClean="0">
                <a:solidFill>
                  <a:schemeClr val="bg1">
                    <a:alpha val="99000"/>
                  </a:schemeClr>
                </a:solidFill>
              </a:rPr>
              <a:t> a </a:t>
            </a:r>
            <a:r>
              <a:rPr lang="en-US" sz="2856" dirty="0" smtClean="0">
                <a:solidFill>
                  <a:schemeClr val="bg1">
                    <a:alpha val="99000"/>
                  </a:schemeClr>
                </a:solidFill>
              </a:rPr>
              <a:t>Microsoft Account, </a:t>
            </a:r>
            <a:r>
              <a:rPr lang="en-US" sz="2856" dirty="0">
                <a:solidFill>
                  <a:schemeClr val="bg1">
                    <a:alpha val="99000"/>
                  </a:schemeClr>
                </a:solidFill>
              </a:rPr>
              <a:t>Facebook, Twitter, </a:t>
            </a:r>
            <a:r>
              <a:rPr lang="en-US" sz="2856" dirty="0" smtClean="0">
                <a:solidFill>
                  <a:schemeClr val="bg1">
                    <a:alpha val="99000"/>
                  </a:schemeClr>
                </a:solidFill>
              </a:rPr>
              <a:t>Google</a:t>
            </a:r>
            <a:endParaRPr lang="en-US" sz="2856" dirty="0">
              <a:solidFill>
                <a:schemeClr val="bg1">
                  <a:alpha val="99000"/>
                </a:schemeClr>
              </a:solidFill>
            </a:endParaRPr>
          </a:p>
          <a:p>
            <a:pPr marL="469536" indent="-466298">
              <a:lnSpc>
                <a:spcPct val="100000"/>
              </a:lnSpc>
              <a:buFont typeface="Wingdings" pitchFamily="2" charset="2"/>
              <a:buChar char="ß"/>
            </a:pPr>
            <a:r>
              <a:rPr lang="en-US" sz="2856" dirty="0">
                <a:solidFill>
                  <a:schemeClr val="bg1">
                    <a:alpha val="99000"/>
                  </a:schemeClr>
                </a:solidFill>
              </a:rPr>
              <a:t>Authorization policy </a:t>
            </a:r>
            <a:r>
              <a:rPr lang="en-US" sz="2856" dirty="0" err="1">
                <a:solidFill>
                  <a:schemeClr val="bg1">
                    <a:alpha val="99000"/>
                  </a:schemeClr>
                </a:solidFill>
              </a:rPr>
              <a:t>su</a:t>
            </a:r>
            <a:r>
              <a:rPr lang="en-US" sz="2856" dirty="0">
                <a:solidFill>
                  <a:schemeClr val="bg1">
                    <a:alpha val="99000"/>
                  </a:schemeClr>
                </a:solidFill>
              </a:rPr>
              <a:t> data service</a:t>
            </a:r>
          </a:p>
        </p:txBody>
      </p:sp>
      <p:grpSp>
        <p:nvGrpSpPr>
          <p:cNvPr id="10" name="Group 9"/>
          <p:cNvGrpSpPr/>
          <p:nvPr/>
        </p:nvGrpSpPr>
        <p:grpSpPr>
          <a:xfrm>
            <a:off x="960437" y="2354262"/>
            <a:ext cx="2704245" cy="2527559"/>
            <a:chOff x="3320368" y="2125662"/>
            <a:chExt cx="2704245" cy="2527559"/>
          </a:xfrm>
        </p:grpSpPr>
        <p:sp>
          <p:nvSpPr>
            <p:cNvPr id="11" name="Rectangle 10"/>
            <p:cNvSpPr/>
            <p:nvPr/>
          </p:nvSpPr>
          <p:spPr bwMode="auto">
            <a:xfrm>
              <a:off x="3320368" y="2125662"/>
              <a:ext cx="2704245" cy="2527559"/>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smtClean="0">
                  <a:gradFill>
                    <a:gsLst>
                      <a:gs pos="0">
                        <a:srgbClr val="FFFFFF"/>
                      </a:gs>
                      <a:gs pos="100000">
                        <a:srgbClr val="FFFFFF"/>
                      </a:gs>
                    </a:gsLst>
                    <a:lin ang="5400000" scaled="0"/>
                  </a:gradFill>
                </a:rPr>
                <a:t>Security</a:t>
              </a:r>
              <a:endParaRPr lang="en-US" sz="3264" dirty="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724" y="2582863"/>
              <a:ext cx="1468418" cy="914400"/>
            </a:xfrm>
            <a:prstGeom prst="rect">
              <a:avLst/>
            </a:prstGeom>
          </p:spPr>
        </p:pic>
      </p:grpSp>
    </p:spTree>
    <p:extLst>
      <p:ext uri="{BB962C8B-B14F-4D97-AF65-F5344CB8AC3E}">
        <p14:creationId xmlns:p14="http://schemas.microsoft.com/office/powerpoint/2010/main" val="1749524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000"/>
                                  </p:stCondLst>
                                  <p:childTnLst>
                                    <p:set>
                                      <p:cBhvr>
                                        <p:cTn id="14" dur="1" fill="hold">
                                          <p:stCondLst>
                                            <p:cond delay="0"/>
                                          </p:stCondLst>
                                        </p:cTn>
                                        <p:tgtEl>
                                          <p:spTgt spid="13">
                                            <p:txEl>
                                              <p:pRg st="1" end="1"/>
                                            </p:txEl>
                                          </p:spTgt>
                                        </p:tgtEl>
                                        <p:attrNameLst>
                                          <p:attrName>style.visibility</p:attrName>
                                        </p:attrNameLst>
                                      </p:cBhvr>
                                      <p:to>
                                        <p:strVal val="visible"/>
                                      </p:to>
                                    </p:set>
                                    <p:animEffect transition="in" filter="fade">
                                      <p:cBhvr>
                                        <p:cTn id="15" dur="250"/>
                                        <p:tgtEl>
                                          <p:spTgt spid="1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1000"/>
                                  </p:stCondLst>
                                  <p:childTnLst>
                                    <p:set>
                                      <p:cBhvr>
                                        <p:cTn id="19" dur="1" fill="hold">
                                          <p:stCondLst>
                                            <p:cond delay="0"/>
                                          </p:stCondLst>
                                        </p:cTn>
                                        <p:tgtEl>
                                          <p:spTgt spid="13">
                                            <p:txEl>
                                              <p:pRg st="2" end="2"/>
                                            </p:txEl>
                                          </p:spTgt>
                                        </p:tgtEl>
                                        <p:attrNameLst>
                                          <p:attrName>style.visibility</p:attrName>
                                        </p:attrNameLst>
                                      </p:cBhvr>
                                      <p:to>
                                        <p:strVal val="visible"/>
                                      </p:to>
                                    </p:set>
                                    <p:animEffect transition="in" filter="fade">
                                      <p:cBhvr>
                                        <p:cTn id="20"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smtClean="0">
                <a:solidFill>
                  <a:srgbClr val="FFFFFF"/>
                </a:solidFill>
              </a:rPr>
              <a:t>Push notifications</a:t>
            </a:r>
            <a:endParaRPr sz="5507" dirty="0">
              <a:solidFill>
                <a:srgbClr val="FFFFFF"/>
              </a:solidFill>
            </a:endParaRPr>
          </a:p>
        </p:txBody>
      </p:sp>
      <p:sp>
        <p:nvSpPr>
          <p:cNvPr id="13" name="Content Placeholder 2"/>
          <p:cNvSpPr>
            <a:spLocks noGrp="1"/>
          </p:cNvSpPr>
          <p:nvPr>
            <p:ph type="body" sz="quarter" idx="10"/>
          </p:nvPr>
        </p:nvSpPr>
        <p:spPr>
          <a:xfrm>
            <a:off x="5342592" y="3403071"/>
            <a:ext cx="6475178" cy="1433854"/>
          </a:xfrm>
        </p:spPr>
        <p:txBody>
          <a:bodyPr/>
          <a:lstStyle/>
          <a:p>
            <a:pPr marL="469536" indent="-466298">
              <a:lnSpc>
                <a:spcPct val="100000"/>
              </a:lnSpc>
              <a:buFont typeface="Wingdings" pitchFamily="2" charset="2"/>
              <a:buChar char="ß"/>
            </a:pPr>
            <a:r>
              <a:rPr lang="en-US" sz="2856" dirty="0" smtClean="0">
                <a:solidFill>
                  <a:schemeClr val="bg1">
                    <a:alpha val="99000"/>
                  </a:schemeClr>
                </a:solidFill>
              </a:rPr>
              <a:t>Push </a:t>
            </a:r>
            <a:r>
              <a:rPr lang="en-US" sz="2856" dirty="0" err="1" smtClean="0">
                <a:solidFill>
                  <a:schemeClr val="bg1">
                    <a:alpha val="99000"/>
                  </a:schemeClr>
                </a:solidFill>
              </a:rPr>
              <a:t>su</a:t>
            </a:r>
            <a:r>
              <a:rPr lang="en-US" sz="2856" dirty="0" smtClean="0">
                <a:solidFill>
                  <a:schemeClr val="bg1">
                    <a:alpha val="99000"/>
                  </a:schemeClr>
                </a:solidFill>
              </a:rPr>
              <a:t> Windows 8, Windows Phone 8 e </a:t>
            </a:r>
            <a:r>
              <a:rPr lang="en-US" sz="2856" dirty="0" err="1" smtClean="0">
                <a:solidFill>
                  <a:schemeClr val="bg1">
                    <a:alpha val="99000"/>
                  </a:schemeClr>
                </a:solidFill>
              </a:rPr>
              <a:t>iOS</a:t>
            </a:r>
            <a:endParaRPr lang="en-US" sz="2856" dirty="0" smtClean="0">
              <a:solidFill>
                <a:schemeClr val="bg1">
                  <a:alpha val="99000"/>
                </a:schemeClr>
              </a:solidFill>
            </a:endParaRPr>
          </a:p>
          <a:p>
            <a:pPr marL="469536" indent="-466298">
              <a:lnSpc>
                <a:spcPct val="100000"/>
              </a:lnSpc>
              <a:buFont typeface="Wingdings" pitchFamily="2" charset="2"/>
              <a:buChar char="ß"/>
            </a:pPr>
            <a:r>
              <a:rPr lang="en-US" sz="2856" dirty="0" smtClean="0">
                <a:solidFill>
                  <a:schemeClr val="bg1">
                    <a:alpha val="99000"/>
                  </a:schemeClr>
                </a:solidFill>
              </a:rPr>
              <a:t>JavaScript Object model (data + scheduler)</a:t>
            </a:r>
            <a:endParaRPr lang="en-US" sz="2856" dirty="0">
              <a:solidFill>
                <a:schemeClr val="bg1">
                  <a:alpha val="99000"/>
                </a:schemeClr>
              </a:solidFill>
            </a:endParaRPr>
          </a:p>
        </p:txBody>
      </p:sp>
      <p:grpSp>
        <p:nvGrpSpPr>
          <p:cNvPr id="7" name="Group 6"/>
          <p:cNvGrpSpPr/>
          <p:nvPr/>
        </p:nvGrpSpPr>
        <p:grpSpPr>
          <a:xfrm>
            <a:off x="1036637" y="2354261"/>
            <a:ext cx="2704245" cy="2527559"/>
            <a:chOff x="6289899" y="2125661"/>
            <a:chExt cx="2704245" cy="2527559"/>
          </a:xfrm>
        </p:grpSpPr>
        <p:sp>
          <p:nvSpPr>
            <p:cNvPr id="8" name="Rectangle 7"/>
            <p:cNvSpPr/>
            <p:nvPr/>
          </p:nvSpPr>
          <p:spPr bwMode="auto">
            <a:xfrm>
              <a:off x="6289899" y="2125661"/>
              <a:ext cx="2704245" cy="2527559"/>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smtClean="0">
                  <a:gradFill>
                    <a:gsLst>
                      <a:gs pos="0">
                        <a:srgbClr val="FFFFFF"/>
                      </a:gs>
                      <a:gs pos="100000">
                        <a:srgbClr val="FFFFFF"/>
                      </a:gs>
                    </a:gsLst>
                    <a:lin ang="5400000" scaled="0"/>
                  </a:gradFill>
                </a:rPr>
                <a:t>Notifications</a:t>
              </a:r>
              <a:endParaRPr lang="en-US" sz="3264"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4141" y="2423077"/>
              <a:ext cx="1346435" cy="1455185"/>
            </a:xfrm>
            <a:prstGeom prst="rect">
              <a:avLst/>
            </a:prstGeom>
          </p:spPr>
        </p:pic>
      </p:grpSp>
    </p:spTree>
    <p:extLst>
      <p:ext uri="{BB962C8B-B14F-4D97-AF65-F5344CB8AC3E}">
        <p14:creationId xmlns:p14="http://schemas.microsoft.com/office/powerpoint/2010/main" val="23631394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500"/>
                                  </p:stCondLst>
                                  <p:childTnLst>
                                    <p:set>
                                      <p:cBhvr>
                                        <p:cTn id="14" dur="1" fill="hold">
                                          <p:stCondLst>
                                            <p:cond delay="0"/>
                                          </p:stCondLst>
                                        </p:cTn>
                                        <p:tgtEl>
                                          <p:spTgt spid="13">
                                            <p:txEl>
                                              <p:pRg st="1" end="1"/>
                                            </p:txEl>
                                          </p:spTgt>
                                        </p:tgtEl>
                                        <p:attrNameLst>
                                          <p:attrName>style.visibility</p:attrName>
                                        </p:attrNameLst>
                                      </p:cBhvr>
                                      <p:to>
                                        <p:strVal val="visible"/>
                                      </p:to>
                                    </p:set>
                                    <p:animEffect transition="in" filter="fade">
                                      <p:cBhvr>
                                        <p:cTn id="15" dur="25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4837311" y="2326686"/>
            <a:ext cx="6496316" cy="78397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altLang="ja-JP" sz="5507" dirty="0">
                <a:solidFill>
                  <a:srgbClr val="FFFFFF"/>
                </a:solidFill>
              </a:rPr>
              <a:t>Mobile Services</a:t>
            </a:r>
            <a:endParaRPr sz="5507" dirty="0">
              <a:solidFill>
                <a:srgbClr val="FFFFFF"/>
              </a:solidFill>
            </a:endParaRPr>
          </a:p>
        </p:txBody>
      </p:sp>
      <p:sp>
        <p:nvSpPr>
          <p:cNvPr id="13" name="Content Placeholder 2"/>
          <p:cNvSpPr>
            <a:spLocks noGrp="1"/>
          </p:cNvSpPr>
          <p:nvPr>
            <p:ph type="body" sz="quarter" idx="10"/>
          </p:nvPr>
        </p:nvSpPr>
        <p:spPr>
          <a:xfrm>
            <a:off x="4838749" y="3260733"/>
            <a:ext cx="7030130" cy="1549270"/>
          </a:xfrm>
        </p:spPr>
        <p:txBody>
          <a:bodyPr/>
          <a:lstStyle/>
          <a:p>
            <a:pPr marL="469536" indent="-466298">
              <a:lnSpc>
                <a:spcPct val="100000"/>
              </a:lnSpc>
              <a:buFont typeface="Wingdings" pitchFamily="2" charset="2"/>
              <a:buChar char="ß"/>
            </a:pPr>
            <a:r>
              <a:rPr lang="en-US" sz="2856" dirty="0" smtClean="0">
                <a:cs typeface="Segoe UI Light" panose="020B0502040204020203" pitchFamily="34" charset="0"/>
              </a:rPr>
              <a:t>10 shared instances per </a:t>
            </a:r>
            <a:r>
              <a:rPr lang="en-US" sz="2856" dirty="0" err="1" smtClean="0">
                <a:cs typeface="Segoe UI Light" panose="020B0502040204020203" pitchFamily="34" charset="0"/>
              </a:rPr>
              <a:t>chiunque</a:t>
            </a:r>
            <a:endParaRPr lang="en-US" sz="2856" dirty="0" smtClean="0">
              <a:cs typeface="Segoe UI Light" panose="020B0502040204020203" pitchFamily="34" charset="0"/>
            </a:endParaRPr>
          </a:p>
          <a:p>
            <a:pPr marL="469536" indent="-466298">
              <a:lnSpc>
                <a:spcPct val="100000"/>
              </a:lnSpc>
              <a:buFont typeface="Wingdings" pitchFamily="2" charset="2"/>
              <a:buChar char="ß"/>
            </a:pPr>
            <a:r>
              <a:rPr lang="en-US" sz="2856" dirty="0" err="1" smtClean="0">
                <a:cs typeface="Segoe UI Light" panose="020B0502040204020203" pitchFamily="34" charset="0"/>
              </a:rPr>
              <a:t>Attualmente</a:t>
            </a:r>
            <a:r>
              <a:rPr lang="en-US" sz="2856" dirty="0" smtClean="0">
                <a:cs typeface="Segoe UI Light" panose="020B0502040204020203" pitchFamily="34" charset="0"/>
              </a:rPr>
              <a:t> in preview (http</a:t>
            </a:r>
            <a:r>
              <a:rPr lang="en-US" sz="2856" dirty="0">
                <a:cs typeface="Segoe UI Light" panose="020B0502040204020203" pitchFamily="34" charset="0"/>
              </a:rPr>
              <a:t>://</a:t>
            </a:r>
            <a:r>
              <a:rPr lang="en-US" sz="2856" dirty="0" smtClean="0">
                <a:cs typeface="Segoe UI Light" panose="020B0502040204020203" pitchFamily="34" charset="0"/>
              </a:rPr>
              <a:t>bit.ly/Lcwuxn)</a:t>
            </a:r>
          </a:p>
          <a:p>
            <a:pPr marL="469536" indent="-466298">
              <a:lnSpc>
                <a:spcPct val="100000"/>
              </a:lnSpc>
              <a:buFont typeface="Wingdings" pitchFamily="2" charset="2"/>
              <a:buChar char="ß"/>
            </a:pPr>
            <a:r>
              <a:rPr lang="en-US" sz="2856" dirty="0" err="1" smtClean="0">
                <a:cs typeface="Segoe UI Light" panose="020B0502040204020203" pitchFamily="34" charset="0"/>
              </a:rPr>
              <a:t>Dettagli</a:t>
            </a:r>
            <a:r>
              <a:rPr lang="en-US" sz="2856" dirty="0" smtClean="0">
                <a:cs typeface="Segoe UI Light" panose="020B0502040204020203" pitchFamily="34" charset="0"/>
              </a:rPr>
              <a:t> </a:t>
            </a:r>
            <a:r>
              <a:rPr lang="en-US" sz="2856" dirty="0" err="1" smtClean="0">
                <a:cs typeface="Segoe UI Light" panose="020B0502040204020203" pitchFamily="34" charset="0"/>
              </a:rPr>
              <a:t>sul</a:t>
            </a:r>
            <a:r>
              <a:rPr lang="en-US" sz="2856" dirty="0">
                <a:cs typeface="Segoe UI Light" panose="020B0502040204020203" pitchFamily="34" charset="0"/>
              </a:rPr>
              <a:t> pricing </a:t>
            </a:r>
            <a:r>
              <a:rPr lang="en-US" sz="2856" dirty="0" smtClean="0">
                <a:cs typeface="Segoe UI Light" panose="020B0502040204020203" pitchFamily="34" charset="0"/>
              </a:rPr>
              <a:t>(http</a:t>
            </a:r>
            <a:r>
              <a:rPr lang="en-US" sz="2856" dirty="0">
                <a:cs typeface="Segoe UI Light" panose="020B0502040204020203" pitchFamily="34" charset="0"/>
              </a:rPr>
              <a:t>://</a:t>
            </a:r>
            <a:r>
              <a:rPr lang="en-US" sz="2856" dirty="0" smtClean="0">
                <a:cs typeface="Segoe UI Light" panose="020B0502040204020203" pitchFamily="34" charset="0"/>
              </a:rPr>
              <a:t>bit.ly/Xvh569)</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6012" y="1804738"/>
            <a:ext cx="2161132" cy="3559512"/>
          </a:xfrm>
          <a:prstGeom prst="rect">
            <a:avLst/>
          </a:prstGeom>
        </p:spPr>
      </p:pic>
    </p:spTree>
    <p:extLst>
      <p:ext uri="{BB962C8B-B14F-4D97-AF65-F5344CB8AC3E}">
        <p14:creationId xmlns:p14="http://schemas.microsoft.com/office/powerpoint/2010/main" val="376508537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50"/>
                                  </p:stCondLst>
                                  <p:childTnLst>
                                    <p:set>
                                      <p:cBhvr>
                                        <p:cTn id="14" dur="1" fill="hold">
                                          <p:stCondLst>
                                            <p:cond delay="0"/>
                                          </p:stCondLst>
                                        </p:cTn>
                                        <p:tgtEl>
                                          <p:spTgt spid="13">
                                            <p:txEl>
                                              <p:pRg st="1" end="1"/>
                                            </p:txEl>
                                          </p:spTgt>
                                        </p:tgtEl>
                                        <p:attrNameLst>
                                          <p:attrName>style.visibility</p:attrName>
                                        </p:attrNameLst>
                                      </p:cBhvr>
                                      <p:to>
                                        <p:strVal val="visible"/>
                                      </p:to>
                                    </p:set>
                                    <p:animEffect transition="in" filter="fade">
                                      <p:cBhvr>
                                        <p:cTn id="15" dur="250"/>
                                        <p:tgtEl>
                                          <p:spTgt spid="1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50"/>
                                  </p:stCondLst>
                                  <p:childTnLst>
                                    <p:set>
                                      <p:cBhvr>
                                        <p:cTn id="19" dur="1" fill="hold">
                                          <p:stCondLst>
                                            <p:cond delay="0"/>
                                          </p:stCondLst>
                                        </p:cTn>
                                        <p:tgtEl>
                                          <p:spTgt spid="13">
                                            <p:txEl>
                                              <p:pRg st="2" end="2"/>
                                            </p:txEl>
                                          </p:spTgt>
                                        </p:tgtEl>
                                        <p:attrNameLst>
                                          <p:attrName>style.visibility</p:attrName>
                                        </p:attrNameLst>
                                      </p:cBhvr>
                                      <p:to>
                                        <p:strVal val="visible"/>
                                      </p:to>
                                    </p:set>
                                    <p:animEffect transition="in" filter="fade">
                                      <p:cBhvr>
                                        <p:cTn id="20"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type="body" sz="quarter" idx="4294967295"/>
          </p:nvPr>
        </p:nvSpPr>
        <p:spPr>
          <a:xfrm>
            <a:off x="5561013" y="1022350"/>
            <a:ext cx="6875462" cy="2351088"/>
          </a:xfrm>
        </p:spPr>
        <p:txBody>
          <a:bodyPr/>
          <a:lstStyle/>
          <a:p>
            <a:pPr marL="0" indent="0">
              <a:buNone/>
            </a:pPr>
            <a:r>
              <a:rPr lang="en-US" sz="7200" dirty="0">
                <a:solidFill>
                  <a:srgbClr val="92D050"/>
                </a:solidFill>
                <a:latin typeface="Segoe Pro Semibold" panose="020B0702040504020203" pitchFamily="34" charset="0"/>
              </a:rPr>
              <a:t>start now.</a:t>
            </a:r>
          </a:p>
          <a:p>
            <a:pPr marL="0" indent="0">
              <a:buNone/>
            </a:pPr>
            <a:r>
              <a:rPr lang="en-US" sz="4400" dirty="0"/>
              <a:t>http</a:t>
            </a:r>
            <a:r>
              <a:rPr lang="en-US" sz="4400" dirty="0" smtClean="0"/>
              <a:t>://WindowsAzure.com</a:t>
            </a:r>
            <a:endParaRPr lang="en-US" sz="4400" dirty="0"/>
          </a:p>
        </p:txBody>
      </p:sp>
      <p:sp>
        <p:nvSpPr>
          <p:cNvPr id="5" name="Text Placeholder 4"/>
          <p:cNvSpPr txBox="1">
            <a:spLocks/>
          </p:cNvSpPr>
          <p:nvPr/>
        </p:nvSpPr>
        <p:spPr>
          <a:xfrm>
            <a:off x="5608637" y="3393160"/>
            <a:ext cx="6425651" cy="1742015"/>
          </a:xfrm>
          <a:prstGeom prst="rect">
            <a:avLst/>
          </a:prstGeom>
        </p:spPr>
        <p:txBody>
          <a:bodyPr vert="horz" wrap="square" lIns="0" tIns="0" rIns="0" bIns="0" rtlCol="0">
            <a:spAutoFit/>
          </a:bodyPr>
          <a:lstStyle>
            <a:lvl1pPr marL="469536" indent="-469536" algn="l" defTabSz="932559" rtl="0" eaLnBrk="1" latinLnBrk="0" hangingPunct="1">
              <a:lnSpc>
                <a:spcPct val="90000"/>
              </a:lnSpc>
              <a:spcBef>
                <a:spcPct val="20000"/>
              </a:spcBef>
              <a:buClr>
                <a:srgbClr val="92D050"/>
              </a:buClr>
              <a:buSzPct val="120000"/>
              <a:buFont typeface="Arial" pitchFamily="34" charset="0"/>
              <a:buChar char="•"/>
              <a:defRPr sz="4488" kern="1200">
                <a:solidFill>
                  <a:schemeClr val="bg1"/>
                </a:solidFill>
                <a:latin typeface="+mn-lt"/>
                <a:ea typeface="+mn-ea"/>
                <a:cs typeface="+mn-cs"/>
              </a:defRPr>
            </a:lvl1pPr>
            <a:lvl2pPr marL="872691" indent="-403154" algn="l" defTabSz="932559" rtl="0" eaLnBrk="1" latinLnBrk="0" hangingPunct="1">
              <a:lnSpc>
                <a:spcPct val="90000"/>
              </a:lnSpc>
              <a:spcBef>
                <a:spcPct val="20000"/>
              </a:spcBef>
              <a:buClr>
                <a:srgbClr val="92D050"/>
              </a:buClr>
              <a:buSzPct val="120000"/>
              <a:buFont typeface="Arial" pitchFamily="34" charset="0"/>
              <a:buChar char="•"/>
              <a:defRPr sz="4080" kern="1200">
                <a:solidFill>
                  <a:schemeClr val="bg1"/>
                </a:solidFill>
                <a:latin typeface="+mn-lt"/>
                <a:ea typeface="+mn-ea"/>
                <a:cs typeface="+mn-cs"/>
              </a:defRPr>
            </a:lvl2pPr>
            <a:lvl3pPr marL="1283940" indent="-411249" algn="l" defTabSz="932559" rtl="0" eaLnBrk="1" latinLnBrk="0" hangingPunct="1">
              <a:lnSpc>
                <a:spcPct val="90000"/>
              </a:lnSpc>
              <a:spcBef>
                <a:spcPct val="20000"/>
              </a:spcBef>
              <a:buClr>
                <a:srgbClr val="92D050"/>
              </a:buClr>
              <a:buSzPct val="120000"/>
              <a:buFont typeface="Arial" pitchFamily="34" charset="0"/>
              <a:buChar char="•"/>
              <a:defRPr sz="3672" kern="1200">
                <a:solidFill>
                  <a:schemeClr val="bg1"/>
                </a:solidFill>
                <a:latin typeface="+mn-lt"/>
                <a:ea typeface="+mn-ea"/>
                <a:cs typeface="+mn-cs"/>
              </a:defRPr>
            </a:lvl3pPr>
            <a:lvl4pPr marL="1636902" indent="-352962"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4pPr>
            <a:lvl5pPr marL="1980149" indent="-343247" algn="l" defTabSz="932559" rtl="0" eaLnBrk="1" latinLnBrk="0" hangingPunct="1">
              <a:lnSpc>
                <a:spcPct val="90000"/>
              </a:lnSpc>
              <a:spcBef>
                <a:spcPct val="20000"/>
              </a:spcBef>
              <a:buClr>
                <a:srgbClr val="92D050"/>
              </a:buClr>
              <a:buSzPct val="120000"/>
              <a:buFont typeface="Arial" pitchFamily="34" charset="0"/>
              <a:buChar char="•"/>
              <a:defRPr sz="3264" kern="1200">
                <a:solidFill>
                  <a:schemeClr val="bg1"/>
                </a:soli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7200" dirty="0" smtClean="0">
                <a:solidFill>
                  <a:srgbClr val="92D050"/>
                </a:solidFill>
                <a:latin typeface="Segoe Pro Semibold" panose="020B0702040504020203" pitchFamily="34" charset="0"/>
              </a:rPr>
              <a:t>Trial 90 days.</a:t>
            </a:r>
          </a:p>
          <a:p>
            <a:pPr marL="0" indent="0">
              <a:buFont typeface="Arial" pitchFamily="34" charset="0"/>
              <a:buNone/>
            </a:pPr>
            <a:r>
              <a:rPr lang="en-US" sz="4400" dirty="0" smtClean="0"/>
              <a:t>http://aka.ms/azurefree</a:t>
            </a:r>
            <a:endParaRPr lang="en-US" sz="4400" dirty="0"/>
          </a:p>
        </p:txBody>
      </p:sp>
      <p:pic>
        <p:nvPicPr>
          <p:cNvPr id="9" name="Picture 8"/>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27037" y="1180713"/>
            <a:ext cx="4943078" cy="3954462"/>
          </a:xfrm>
          <a:prstGeom prst="rect">
            <a:avLst/>
          </a:prstGeom>
        </p:spPr>
      </p:pic>
    </p:spTree>
    <p:extLst>
      <p:ext uri="{BB962C8B-B14F-4D97-AF65-F5344CB8AC3E}">
        <p14:creationId xmlns:p14="http://schemas.microsoft.com/office/powerpoint/2010/main" val="29010879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5" grpId="0" build="p"/>
    </p:bldLst>
  </p:timing>
</p:sld>
</file>

<file path=ppt/theme/_rels/theme5.xml.rels><?xml version="1.0" encoding="UTF-8" standalone="yes"?>
<Relationships xmlns="http://schemas.openxmlformats.org/package/2006/relationships"><Relationship Id="rId1" Type="http://schemas.openxmlformats.org/officeDocument/2006/relationships/image" Target="../media/image5.png"/></Relationships>
</file>

<file path=ppt/theme/_rels/theme7.xml.rels><?xml version="1.0" encoding="UTF-8" standalone="yes"?>
<Relationships xmlns="http://schemas.openxmlformats.org/package/2006/relationships"><Relationship Id="rId1" Type="http://schemas.openxmlformats.org/officeDocument/2006/relationships/image" Target="../media/image5.png"/></Relationships>
</file>

<file path=ppt/theme/theme1.xml><?xml version="1.0" encoding="utf-8"?>
<a:theme xmlns:a="http://schemas.openxmlformats.org/drawingml/2006/main" name="1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2.xml><?xml version="1.0" encoding="utf-8"?>
<a:theme xmlns:a="http://schemas.openxmlformats.org/drawingml/2006/main" name="4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3.xml><?xml version="1.0" encoding="utf-8"?>
<a:theme xmlns:a="http://schemas.openxmlformats.org/drawingml/2006/main" name="3_5-30405_Build_Template_16x9_Red_Color_Background">
  <a:themeElements>
    <a:clrScheme name="Build-Red">
      <a:dk1>
        <a:srgbClr val="000000"/>
      </a:dk1>
      <a:lt1>
        <a:srgbClr val="FFFFFF"/>
      </a:lt1>
      <a:dk2>
        <a:srgbClr val="E34A28"/>
      </a:dk2>
      <a:lt2>
        <a:srgbClr val="FFFFFF"/>
      </a:lt2>
      <a:accent1>
        <a:srgbClr val="00BCF2"/>
      </a:accent1>
      <a:accent2>
        <a:srgbClr val="9B4F96"/>
      </a:accent2>
      <a:accent3>
        <a:srgbClr val="00D8CC"/>
      </a:accent3>
      <a:accent4>
        <a:srgbClr val="00188F"/>
      </a:accent4>
      <a:accent5>
        <a:srgbClr val="7FBA00"/>
      </a:accent5>
      <a:accent6>
        <a:srgbClr val="FF8C00"/>
      </a:accent6>
      <a:hlink>
        <a:srgbClr val="FFFFFF"/>
      </a:hlink>
      <a:folHlink>
        <a:srgbClr val="FFFFF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4.xml><?xml version="1.0" encoding="utf-8"?>
<a:theme xmlns:a="http://schemas.openxmlformats.org/drawingml/2006/main" name="2_5-30405_Build_Template_16x9_LightBlue_Color_Background">
  <a:themeElements>
    <a:clrScheme name="Build - Light Blue">
      <a:dk1>
        <a:srgbClr val="000000"/>
      </a:dk1>
      <a:lt1>
        <a:srgbClr val="FFFFFF"/>
      </a:lt1>
      <a:dk2>
        <a:srgbClr val="00BCF2"/>
      </a:dk2>
      <a:lt2>
        <a:srgbClr val="FFFFFF"/>
      </a:lt2>
      <a:accent1>
        <a:srgbClr val="00188F"/>
      </a:accent1>
      <a:accent2>
        <a:srgbClr val="9B4F96"/>
      </a:accent2>
      <a:accent3>
        <a:srgbClr val="E34A28"/>
      </a:accent3>
      <a:accent4>
        <a:srgbClr val="00D8CC"/>
      </a:accent4>
      <a:accent5>
        <a:srgbClr val="7FBA00"/>
      </a:accent5>
      <a:accent6>
        <a:srgbClr val="FF8C00"/>
      </a:accent6>
      <a:hlink>
        <a:srgbClr val="00188F"/>
      </a:hlink>
      <a:folHlink>
        <a:srgbClr val="00188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5.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2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7.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e0a86041a56020ff4ea211664d8cb510">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5e835464bd230cacb7fe8686bec35256"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2012-11-02T07:00:00+00:00</Event_x0020_End_x0020_Date>
    <Event_x0020_Start_x0020_Date xmlns="2295e2e7-0eeb-498e-8716-217bb2ee6ee3">2012-10-29T07:00:00+00:00</Event_x0020_Start_x0020_Date>
    <MS_x0020_Speaker xmlns="2295e2e7-0eeb-498e-8716-217bb2ee6ee3">
      <UserInfo>
        <DisplayName/>
        <AccountId xsi:nil="true"/>
        <AccountType/>
      </UserInfo>
    </MS_x0020_Speaker>
    <External_x0020_Speaker xmlns="2295e2e7-0eeb-498e-8716-217bb2ee6ee3"> Scott Guthrie</External_x0020_Speaker>
    <Session_x0020_Code xmlns="2295e2e7-0eeb-498e-8716-217bb2ee6ee3">2-012</Session_x0020_Code>
    <ProductTaxHTField0 xmlns="2295e2e7-0eeb-498e-8716-217bb2ee6ee3">
      <Terms xmlns="http://schemas.microsoft.com/office/infopath/2007/PartnerControls"/>
    </ProductTaxHTField0>
    <Presentation_x0020_Date xmlns="2295e2e7-0eeb-498e-8716-217bb2ee6ee3">2012-10-31T00:00:00-07:00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Redmond</TermName>
          <TermId xmlns="http://schemas.microsoft.com/office/infopath/2007/PartnerControls">c18f3657-b811-49ee-9b08-ce77b3e7702b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Microsoft Conference Center</TermName>
          <TermId xmlns="http://schemas.microsoft.com/office/infopath/2007/PartnerControls">9ee5e79d-18a6-44c6-bfde-7021198eb4fc</TermId>
        </TermInfo>
      </Terms>
    </Event_x0020_VenueTaxHTField0>
    <TaxCatchAll xmlns="230e9df3-be65-4c73-a93b-d1236ebd677e">
      <Value>309</Value>
      <Value>308</Value>
      <Value>605</Value>
    </TaxCatchAll>
    <AudienceTaxHTField0 xmlns="8b529f77-48ab-4581-b468-93f09345b8aa">
      <Terms xmlns="http://schemas.microsoft.com/office/infopath/2007/PartnerControls"/>
    </AudienceTaxHTField0>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F4C29F-EB88-4408-9B4D-7E65470C02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2295e2e7-0eeb-498e-8716-217bb2ee6ee3"/>
    <ds:schemaRef ds:uri="http://purl.org/dc/dcmitype/"/>
    <ds:schemaRef ds:uri="http://purl.org/dc/terms/"/>
    <ds:schemaRef ds:uri="8b529f77-48ab-4581-b468-93f09345b8aa"/>
    <ds:schemaRef ds:uri="http://schemas.microsoft.com/office/infopath/2007/PartnerControls"/>
    <ds:schemaRef ds:uri="230e9df3-be65-4c73-a93b-d1236ebd677e"/>
    <ds:schemaRef ds:uri="http://schemas.openxmlformats.org/package/2006/metadata/core-properti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Build_Template_16x9</Template>
  <TotalTime>3901</TotalTime>
  <Words>163</Words>
  <Application>Microsoft Office PowerPoint</Application>
  <PresentationFormat>Custom</PresentationFormat>
  <Paragraphs>49</Paragraphs>
  <Slides>8</Slides>
  <Notes>8</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8</vt:i4>
      </vt:variant>
    </vt:vector>
  </HeadingPairs>
  <TitlesOfParts>
    <vt:vector size="25" baseType="lpstr">
      <vt:lpstr>メイリオ</vt:lpstr>
      <vt:lpstr>ＭＳ Ｐゴシック</vt:lpstr>
      <vt:lpstr>Arial</vt:lpstr>
      <vt:lpstr>Avenir LT Pro 45 Book</vt:lpstr>
      <vt:lpstr>Calibri</vt:lpstr>
      <vt:lpstr>Consolas</vt:lpstr>
      <vt:lpstr>Segoe Pro Semibold</vt:lpstr>
      <vt:lpstr>Segoe UI</vt:lpstr>
      <vt:lpstr>Segoe UI Light</vt:lpstr>
      <vt:lpstr>Wingdings</vt:lpstr>
      <vt:lpstr>1_5-30405_Build_Template_16x9_DarkBlue_Color_Background</vt:lpstr>
      <vt:lpstr>4_5-30405_Build_Template_16x9_White_Background</vt:lpstr>
      <vt:lpstr>3_5-30405_Build_Template_16x9_Red_Color_Background</vt:lpstr>
      <vt:lpstr>2_5-30405_Build_Template_16x9_LightBlue_Color_Background</vt:lpstr>
      <vt:lpstr>MS1444_Windows Azure Template 16x9_r08a</vt:lpstr>
      <vt:lpstr>2_5-30405_Build_Template_16x9_DarkBlue_Color_Background</vt:lpstr>
      <vt:lpstr>1_MS1444_Windows Azure Template 16x9_r08a</vt:lpstr>
      <vt:lpstr>Mobile Services:  back-end for your apps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dc:title>
  <dc:subject>Build 2012</dc:subject>
  <dc:creator>Shows</dc:creator>
  <cp:keywords>Build 2012</cp:keywords>
  <dc:description>Template: Mitchell Derrey, Silver Fox Productions
Formatting: 
Date: October 29th - November 2nd, 2012
Location: MSCC, Redmond, WA
Audience Type: Internal</dc:description>
  <cp:lastModifiedBy>Marco De Sanctis</cp:lastModifiedBy>
  <cp:revision>70</cp:revision>
  <dcterms:created xsi:type="dcterms:W3CDTF">2012-10-31T16:05:38Z</dcterms:created>
  <dcterms:modified xsi:type="dcterms:W3CDTF">2013-01-08T12:10:39Z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308;#Redmond|c18f3657-b811-49ee-9b08-ce77b3e7702b</vt:lpwstr>
  </property>
  <property fmtid="{D5CDD505-2E9C-101B-9397-08002B2CF9AE}" pid="7" name="Campaign">
    <vt:lpwstr/>
  </property>
  <property fmtid="{D5CDD505-2E9C-101B-9397-08002B2CF9AE}" pid="8" name="Event Venue">
    <vt:lpwstr>309;#Microsoft Conference Center|9ee5e79d-18a6-44c6-bfde-7021198eb4fc</vt:lpwstr>
  </property>
  <property fmtid="{D5CDD505-2E9C-101B-9397-08002B2CF9AE}" pid="9" name="Track">
    <vt:lpwstr/>
  </property>
</Properties>
</file>