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8"/>
  </p:notesMasterIdLst>
  <p:sldIdLst>
    <p:sldId id="256" r:id="rId2"/>
    <p:sldId id="264" r:id="rId3"/>
    <p:sldId id="274" r:id="rId4"/>
    <p:sldId id="266" r:id="rId5"/>
    <p:sldId id="273" r:id="rId6"/>
    <p:sldId id="27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934"/>
    <a:srgbClr val="00AEF0"/>
    <a:srgbClr val="592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1" autoAdjust="0"/>
    <p:restoredTop sz="94660"/>
  </p:normalViewPr>
  <p:slideViewPr>
    <p:cSldViewPr snapToGrid="0">
      <p:cViewPr varScale="1">
        <p:scale>
          <a:sx n="75" d="100"/>
          <a:sy n="75" d="100"/>
        </p:scale>
        <p:origin x="30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DBB9-F925-4EC0-B86A-56B8CF019986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CC44A-F11B-448A-B52E-E34926C605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48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7061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199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01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8366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5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7434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04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908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71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5143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502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3623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5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9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737AC9-78BE-4C9C-82DD-DAE4CA590767}" type="datetimeFigureOut">
              <a:rPr lang="en-US" smtClean="0"/>
              <a:t>5/11/2013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07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aniele@aspitalia.com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://blogs.aspitalia.com/cradle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aspit.co/akz" TargetMode="External"/><Relationship Id="rId2" Type="http://schemas.openxmlformats.org/officeDocument/2006/relationships/hyperlink" Target="http://aspit.co/ajd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spit.co/ak7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web-l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9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787" t="-34789" r="20787" b="34789"/>
          <a:stretch/>
        </p:blipFill>
        <p:spPr>
          <a:xfrm>
            <a:off x="4572000" y="4087572"/>
            <a:ext cx="7620000" cy="279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it-IT" b="1" dirty="0"/>
              <a:t>Sfruttare ASP.NET Web API al </a:t>
            </a:r>
            <a:r>
              <a:rPr lang="it-IT" b="1" dirty="0" smtClean="0"/>
              <a:t>massimo</a:t>
            </a:r>
            <a:r>
              <a:rPr lang="it-IT" b="1" dirty="0"/>
              <a:t> 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568299" cy="165576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it-IT" dirty="0" smtClean="0"/>
              <a:t>Marco De Sanctis</a:t>
            </a:r>
          </a:p>
          <a:p>
            <a:pPr algn="l"/>
            <a:r>
              <a:rPr lang="it-IT" i="1" dirty="0" smtClean="0"/>
              <a:t>ASP.NET Microsoft MVP </a:t>
            </a:r>
          </a:p>
          <a:p>
            <a:pPr algn="l"/>
            <a:r>
              <a:rPr lang="it-IT" dirty="0" smtClean="0">
                <a:hlinkClick r:id="rId3"/>
              </a:rPr>
              <a:t>cradle@aspitalia.com</a:t>
            </a:r>
            <a:r>
              <a:rPr lang="it-IT" dirty="0" smtClean="0"/>
              <a:t> - </a:t>
            </a:r>
            <a:r>
              <a:rPr lang="it-IT" dirty="0" err="1" smtClean="0"/>
              <a:t>Twitter</a:t>
            </a:r>
            <a:r>
              <a:rPr lang="it-IT" dirty="0" smtClean="0"/>
              <a:t> @crad77</a:t>
            </a:r>
          </a:p>
          <a:p>
            <a:pPr algn="l"/>
            <a:r>
              <a:rPr lang="it-IT" dirty="0" smtClean="0">
                <a:hlinkClick r:id="rId4"/>
              </a:rPr>
              <a:t>http://blogs.aspitalia.com/cradle/</a:t>
            </a:r>
            <a:r>
              <a:rPr lang="it-IT" dirty="0" smtClean="0"/>
              <a:t> </a:t>
            </a:r>
          </a:p>
          <a:p>
            <a:pPr algn="l"/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448" y="5945862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6711696" y="6520768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err="1" smtClean="0"/>
              <a:t>Taaaaante</a:t>
            </a:r>
            <a:r>
              <a:rPr lang="it-IT" dirty="0" smtClean="0"/>
              <a:t> demo su</a:t>
            </a:r>
          </a:p>
          <a:p>
            <a:r>
              <a:rPr lang="it-IT" dirty="0" smtClean="0"/>
              <a:t>ASP.NET Web API e </a:t>
            </a:r>
            <a:r>
              <a:rPr lang="it-IT" dirty="0" err="1" smtClean="0"/>
              <a:t>OData</a:t>
            </a:r>
            <a:endParaRPr lang="it-IT" dirty="0" smtClean="0"/>
          </a:p>
          <a:p>
            <a:r>
              <a:rPr lang="it-IT" dirty="0" smtClean="0"/>
              <a:t>Help page</a:t>
            </a:r>
          </a:p>
          <a:p>
            <a:r>
              <a:rPr lang="it-IT" dirty="0" err="1" smtClean="0"/>
              <a:t>Tracing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3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Open Data </a:t>
            </a:r>
            <a:r>
              <a:rPr lang="it-IT" dirty="0" err="1" smtClean="0"/>
              <a:t>Protocol</a:t>
            </a:r>
            <a:r>
              <a:rPr lang="it-IT" dirty="0" smtClean="0"/>
              <a:t> (AKA </a:t>
            </a:r>
            <a:r>
              <a:rPr lang="it-IT" dirty="0" err="1" smtClean="0"/>
              <a:t>OData</a:t>
            </a:r>
            <a:r>
              <a:rPr lang="it-IT" dirty="0" smtClean="0"/>
              <a:t>)</a:t>
            </a:r>
            <a:endParaRPr lang="it-IT" dirty="0"/>
          </a:p>
        </p:txBody>
      </p:sp>
      <p:pic>
        <p:nvPicPr>
          <p:cNvPr id="1028" name="Picture 4" descr="http://wiki.sensenet.com/images/7/70/Odata-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" y="1691323"/>
            <a:ext cx="1504374" cy="150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57418" y="1691322"/>
            <a:ext cx="880330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/>
              <a:t>È un protocollo open per lo scambio di dati su HTTP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 smtClean="0"/>
              <a:t>Basato su un modello REST (GET, PUT, POST, DELETE)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2800" dirty="0"/>
              <a:t>Primitive per </a:t>
            </a:r>
            <a:r>
              <a:rPr lang="it-IT" sz="2800" dirty="0" err="1" smtClean="0"/>
              <a:t>querying</a:t>
            </a:r>
            <a:endParaRPr lang="it-IT" sz="28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2800" dirty="0" smtClean="0"/>
              <a:t>Anche manipolazioni dei dati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 smtClean="0"/>
              <a:t>Le informazioni transitano in formato ATOM o JSON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2800" dirty="0" smtClean="0"/>
              <a:t>Espone un </a:t>
            </a:r>
            <a:r>
              <a:rPr lang="it-IT" sz="2800" dirty="0" err="1" smtClean="0"/>
              <a:t>feed</a:t>
            </a:r>
            <a:r>
              <a:rPr lang="it-IT" sz="2800" dirty="0" smtClean="0"/>
              <a:t> descritto da metadati e che può essere esplorato (</a:t>
            </a:r>
            <a:r>
              <a:rPr lang="it-IT" sz="2800" dirty="0" err="1" smtClean="0"/>
              <a:t>drill</a:t>
            </a:r>
            <a:r>
              <a:rPr lang="it-IT" sz="2800" dirty="0" smtClean="0"/>
              <a:t> down)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 smtClean="0"/>
              <a:t>Un gran numero di librerie server e client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2800" dirty="0" smtClean="0"/>
              <a:t>.NET, WCF, Java, JavaScript</a:t>
            </a:r>
            <a:r>
              <a:rPr lang="it-IT" sz="2800" dirty="0" smtClean="0"/>
              <a:t>, </a:t>
            </a:r>
            <a:r>
              <a:rPr lang="it-IT" sz="2800" dirty="0" smtClean="0"/>
              <a:t>Ruby, MS Excel</a:t>
            </a:r>
            <a:r>
              <a:rPr lang="it-IT" sz="2800" dirty="0" smtClean="0"/>
              <a:t>, ecc.</a:t>
            </a:r>
          </a:p>
        </p:txBody>
      </p:sp>
    </p:spTree>
    <p:extLst>
      <p:ext uri="{BB962C8B-B14F-4D97-AF65-F5344CB8AC3E}">
        <p14:creationId xmlns:p14="http://schemas.microsoft.com/office/powerpoint/2010/main" val="407447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ASP.NET Web API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 paio di riferimenti: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Se non l'avete già fatto, scaricate ASP.NET &amp; Web Tools Update 2012.2 qui: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it-IT" dirty="0">
                <a:hlinkClick r:id="rId2"/>
              </a:rPr>
              <a:t>http://</a:t>
            </a:r>
            <a:r>
              <a:rPr lang="it-IT" dirty="0" smtClean="0">
                <a:hlinkClick r:id="rId2"/>
              </a:rPr>
              <a:t>aspit.co/ajd</a:t>
            </a:r>
            <a:endParaRPr lang="it-IT" dirty="0" smtClean="0"/>
          </a:p>
          <a:p>
            <a:pPr marL="0" lvl="1" indent="0">
              <a:spcBef>
                <a:spcPts val="1000"/>
              </a:spcBef>
              <a:buNone/>
            </a:pPr>
            <a:r>
              <a:rPr lang="it-IT" dirty="0" smtClean="0"/>
              <a:t>Oppure aggiornate Visual Studio 2012 </a:t>
            </a:r>
            <a:r>
              <a:rPr lang="it-IT" dirty="0" smtClean="0">
                <a:sym typeface="Wingdings" panose="05000000000000000000" pitchFamily="2" charset="2"/>
              </a:rPr>
              <a:t></a:t>
            </a:r>
          </a:p>
          <a:p>
            <a:pPr marL="0" lvl="1" indent="0">
              <a:spcBef>
                <a:spcPts val="1000"/>
              </a:spcBef>
              <a:buNone/>
            </a:pPr>
            <a:endParaRPr lang="it-IT" dirty="0"/>
          </a:p>
          <a:p>
            <a:pPr marL="0" lvl="1" indent="0">
              <a:spcBef>
                <a:spcPts val="1000"/>
              </a:spcBef>
              <a:buNone/>
            </a:pPr>
            <a:r>
              <a:rPr lang="it-IT" dirty="0" smtClean="0"/>
              <a:t>Due ottimi articoli su ASPItalia.com di Moreno Gentili sull'argomento:</a:t>
            </a:r>
          </a:p>
          <a:p>
            <a:pPr marL="342900" lvl="1" indent="-342900">
              <a:spcBef>
                <a:spcPts val="1000"/>
              </a:spcBef>
            </a:pPr>
            <a:r>
              <a:rPr lang="it-IT" dirty="0"/>
              <a:t>Prima parte: </a:t>
            </a:r>
            <a:r>
              <a:rPr lang="it-IT" dirty="0">
                <a:hlinkClick r:id="rId3"/>
              </a:rPr>
              <a:t>http://</a:t>
            </a:r>
            <a:r>
              <a:rPr lang="it-IT" dirty="0" smtClean="0">
                <a:hlinkClick r:id="rId3"/>
              </a:rPr>
              <a:t>aspit.co/akz</a:t>
            </a:r>
            <a:endParaRPr lang="it-IT" dirty="0" smtClean="0"/>
          </a:p>
          <a:p>
            <a:pPr marL="342900" lvl="1" indent="-342900">
              <a:spcBef>
                <a:spcPts val="1000"/>
              </a:spcBef>
            </a:pPr>
            <a:r>
              <a:rPr lang="it-IT" dirty="0"/>
              <a:t>Seconda parte: </a:t>
            </a:r>
            <a:r>
              <a:rPr lang="it-IT" dirty="0">
                <a:hlinkClick r:id="rId4"/>
              </a:rPr>
              <a:t>http://</a:t>
            </a:r>
            <a:r>
              <a:rPr lang="it-IT" dirty="0" smtClean="0">
                <a:hlinkClick r:id="rId4"/>
              </a:rPr>
              <a:t>aspit.co/ak7</a:t>
            </a:r>
            <a:endParaRPr lang="it-IT" dirty="0" smtClean="0"/>
          </a:p>
          <a:p>
            <a:pPr marL="0" lvl="1" indent="0">
              <a:spcBef>
                <a:spcPts val="1000"/>
              </a:spcBef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7338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4351337"/>
          </a:xfrm>
        </p:spPr>
        <p:txBody>
          <a:bodyPr/>
          <a:lstStyle/>
          <a:p>
            <a:r>
              <a:rPr lang="it-IT" dirty="0" err="1" smtClean="0"/>
              <a:t>OData</a:t>
            </a:r>
            <a:r>
              <a:rPr lang="it-IT" dirty="0" smtClean="0"/>
              <a:t> è un formato standard per interagire con una fonte dati remota</a:t>
            </a:r>
          </a:p>
          <a:p>
            <a:pPr lvl="1"/>
            <a:r>
              <a:rPr lang="it-IT" dirty="0" smtClean="0"/>
              <a:t>Pieno supporto tramite </a:t>
            </a:r>
            <a:r>
              <a:rPr lang="it-IT" dirty="0" err="1" smtClean="0"/>
              <a:t>IQueryable</a:t>
            </a:r>
            <a:r>
              <a:rPr lang="it-IT" dirty="0" smtClean="0"/>
              <a:t>&lt;T&gt; e </a:t>
            </a:r>
            <a:r>
              <a:rPr lang="it-IT" dirty="0" err="1" smtClean="0"/>
              <a:t>EntitySetController</a:t>
            </a:r>
            <a:endParaRPr lang="it-IT" dirty="0" smtClean="0"/>
          </a:p>
          <a:p>
            <a:r>
              <a:rPr lang="it-IT" dirty="0" smtClean="0"/>
              <a:t>Generazione automatica e personalizzazione Help</a:t>
            </a:r>
          </a:p>
          <a:p>
            <a:r>
              <a:rPr lang="it-IT" dirty="0" smtClean="0"/>
              <a:t>Supporto al </a:t>
            </a:r>
            <a:r>
              <a:rPr lang="it-IT" dirty="0" err="1" smtClean="0"/>
              <a:t>tracing</a:t>
            </a: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r>
              <a:rPr lang="it-IT" dirty="0" smtClean="0"/>
              <a:t>Il materiale è disponibile subito su </a:t>
            </a:r>
            <a:r>
              <a:rPr lang="it-IT" dirty="0" smtClean="0">
                <a:hlinkClick r:id="rId2"/>
              </a:rPr>
              <a:t>http://aspit.co/web-live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03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 Dark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Dark" id="{D39323B7-B2D6-4C10-818B-A5CD4ACE85BD}" vid="{15FD9199-0511-4D87-8BFB-2FF3F0C5B5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Dark</Template>
  <TotalTime>997</TotalTime>
  <Words>214</Words>
  <Application>Microsoft Office PowerPoint</Application>
  <PresentationFormat>Widescreen</PresentationFormat>
  <Paragraphs>38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Wingdings</vt:lpstr>
      <vt:lpstr>Wingdings 2</vt:lpstr>
      <vt:lpstr>Office Theme Dark</vt:lpstr>
      <vt:lpstr>Sfruttare ASP.NET Web API al massimo </vt:lpstr>
      <vt:lpstr>Agenda</vt:lpstr>
      <vt:lpstr>Open Data Protocol (AKA OData)</vt:lpstr>
      <vt:lpstr>demo</vt:lpstr>
      <vt:lpstr>Un paio di riferimenti:</vt:lpstr>
      <vt:lpstr>Recap</vt:lpstr>
    </vt:vector>
  </TitlesOfParts>
  <Company>5DLabs.it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Marco De Sanctis</cp:lastModifiedBy>
  <cp:revision>42</cp:revision>
  <dcterms:created xsi:type="dcterms:W3CDTF">2012-09-23T10:04:43Z</dcterms:created>
  <dcterms:modified xsi:type="dcterms:W3CDTF">2013-05-12T00:03:36Z</dcterms:modified>
</cp:coreProperties>
</file>