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8"/>
  </p:notesMasterIdLst>
  <p:sldIdLst>
    <p:sldId id="256" r:id="rId2"/>
    <p:sldId id="264" r:id="rId3"/>
    <p:sldId id="273" r:id="rId4"/>
    <p:sldId id="274" r:id="rId5"/>
    <p:sldId id="275" r:id="rId6"/>
    <p:sldId id="276" r:id="rId7"/>
    <p:sldId id="277" r:id="rId8"/>
    <p:sldId id="280" r:id="rId9"/>
    <p:sldId id="278" r:id="rId10"/>
    <p:sldId id="279" r:id="rId11"/>
    <p:sldId id="281" r:id="rId12"/>
    <p:sldId id="282" r:id="rId13"/>
    <p:sldId id="283" r:id="rId14"/>
    <p:sldId id="284" r:id="rId15"/>
    <p:sldId id="266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aspitalia.com/nostromo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87" t="-34789" r="20787" b="34789"/>
          <a:stretch/>
        </p:blipFill>
        <p:spPr>
          <a:xfrm>
            <a:off x="4572000" y="4087572"/>
            <a:ext cx="7620000" cy="279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t-IT" b="1" dirty="0"/>
              <a:t>Creare applicazioni in real-time con ASP.NET </a:t>
            </a:r>
            <a:r>
              <a:rPr lang="it-IT" b="1" dirty="0" err="1"/>
              <a:t>SignalR</a:t>
            </a:r>
            <a:endParaRPr lang="it-IT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568299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Leoncini</a:t>
            </a:r>
            <a:endParaRPr lang="it-IT" dirty="0" smtClean="0"/>
          </a:p>
          <a:p>
            <a:pPr algn="l"/>
            <a:r>
              <a:rPr lang="it-IT" i="1" dirty="0" smtClean="0"/>
              <a:t>UX </a:t>
            </a:r>
            <a:r>
              <a:rPr lang="it-IT" dirty="0"/>
              <a:t>Architect </a:t>
            </a:r>
            <a:endParaRPr lang="it-IT" i="1" dirty="0" smtClean="0"/>
          </a:p>
          <a:p>
            <a:pPr algn="l"/>
            <a:r>
              <a:rPr lang="it-IT" dirty="0" err="1" smtClean="0"/>
              <a:t>Twitter</a:t>
            </a:r>
            <a:r>
              <a:rPr lang="it-IT" dirty="0" smtClean="0"/>
              <a:t> @leoncini117</a:t>
            </a:r>
            <a:endParaRPr lang="it-IT" dirty="0" smtClean="0"/>
          </a:p>
          <a:p>
            <a:pPr algn="l"/>
            <a:r>
              <a:rPr lang="it-IT" dirty="0" smtClean="0">
                <a:hlinkClick r:id="rId3"/>
              </a:rPr>
              <a:t>http://</a:t>
            </a:r>
            <a:r>
              <a:rPr lang="it-IT" dirty="0" smtClean="0">
                <a:hlinkClick r:id="rId3"/>
              </a:rPr>
              <a:t>blogs.aspitalia.com/nostromo/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SIGNAL 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ASP.NET </a:t>
            </a:r>
            <a:r>
              <a:rPr lang="en-US" i="1" dirty="0" err="1"/>
              <a:t>SignalR</a:t>
            </a:r>
            <a:r>
              <a:rPr lang="en-US" i="1" dirty="0"/>
              <a:t> is a new library for ASP.NET developer that makes it incredibly simple to add real-time web functionality to your applications 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11" y="3707737"/>
            <a:ext cx="9344866" cy="158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4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offre SIGNALR?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45127" y="1828801"/>
            <a:ext cx="10515600" cy="2470826"/>
          </a:xfrm>
        </p:spPr>
        <p:txBody>
          <a:bodyPr/>
          <a:lstStyle/>
          <a:p>
            <a:r>
              <a:rPr lang="it-IT" dirty="0" smtClean="0"/>
              <a:t>Ci solleva dall’implementazioni di «basso livello»</a:t>
            </a:r>
          </a:p>
          <a:p>
            <a:r>
              <a:rPr lang="it-IT" dirty="0" smtClean="0"/>
              <a:t>Tenta di utilizzare il modello di comunicazione più efficiente in base alle caratteristiche del client e del server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706" y="4512226"/>
            <a:ext cx="9127241" cy="181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55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INSTALLAZIONE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Nget</a:t>
            </a:r>
            <a:endParaRPr lang="it-IT" dirty="0" smtClean="0"/>
          </a:p>
          <a:p>
            <a:pPr lvl="1"/>
            <a:r>
              <a:rPr lang="it-IT" dirty="0" err="1"/>
              <a:t>Microsoft.AspNet.SignalR</a:t>
            </a:r>
            <a:r>
              <a:rPr lang="it-IT" dirty="0"/>
              <a:t> </a:t>
            </a:r>
            <a:r>
              <a:rPr lang="it-IT" b="1" dirty="0"/>
              <a:t>package </a:t>
            </a:r>
            <a:r>
              <a:rPr lang="it-IT" b="1" dirty="0" smtClean="0"/>
              <a:t>che include sia i componenti client e server</a:t>
            </a:r>
            <a:endParaRPr lang="it-IT" dirty="0" smtClean="0"/>
          </a:p>
          <a:p>
            <a:r>
              <a:rPr lang="it-IT" dirty="0" err="1" smtClean="0"/>
              <a:t>Template</a:t>
            </a:r>
            <a:r>
              <a:rPr lang="it-IT" dirty="0" smtClean="0"/>
              <a:t> del Visual Studio 2012</a:t>
            </a:r>
          </a:p>
          <a:p>
            <a:pPr lvl="1"/>
            <a:r>
              <a:rPr lang="en-US" dirty="0" smtClean="0"/>
              <a:t>Update :ASP.NET </a:t>
            </a:r>
            <a:r>
              <a:rPr lang="en-US" dirty="0"/>
              <a:t>and Web Frameworks 2012.2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09723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Architettura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SIGNALR offre due livelli di astrazione</a:t>
            </a:r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409" y="2507500"/>
            <a:ext cx="6625091" cy="368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0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HUB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Abbatte le barriere tra client e server</a:t>
            </a:r>
          </a:p>
          <a:p>
            <a:r>
              <a:rPr lang="it-IT" dirty="0" smtClean="0"/>
              <a:t>Ci solleva completamente dal conoscere i dettagli dell’implementazione </a:t>
            </a:r>
            <a:r>
              <a:rPr lang="it-IT" smtClean="0"/>
              <a:t>della connessione.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7823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A</a:t>
            </a:r>
          </a:p>
          <a:p>
            <a:r>
              <a:rPr lang="it-IT" dirty="0" smtClean="0"/>
              <a:t>B</a:t>
            </a:r>
          </a:p>
          <a:p>
            <a:r>
              <a:rPr lang="it-IT" dirty="0" smtClean="0"/>
              <a:t>C</a:t>
            </a:r>
          </a:p>
          <a:p>
            <a:endParaRPr lang="it-IT" dirty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http://aspit.co/web-live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protocollo HTTP</a:t>
            </a:r>
          </a:p>
          <a:p>
            <a:r>
              <a:rPr lang="en-US" dirty="0" err="1" smtClean="0"/>
              <a:t>Tecniche</a:t>
            </a:r>
            <a:r>
              <a:rPr lang="en-US" dirty="0" smtClean="0"/>
              <a:t> di </a:t>
            </a:r>
            <a:r>
              <a:rPr lang="en-US" dirty="0" err="1" smtClean="0"/>
              <a:t>comunicazione</a:t>
            </a:r>
            <a:r>
              <a:rPr lang="en-US" dirty="0" smtClean="0"/>
              <a:t> “real time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SIGNALR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protocollo HTTP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Nasce nel 1996</a:t>
            </a:r>
          </a:p>
          <a:p>
            <a:r>
              <a:rPr lang="it-IT" dirty="0" smtClean="0"/>
              <a:t>Permette a un client e un server di comunicare in modo semplice</a:t>
            </a:r>
          </a:p>
          <a:p>
            <a:r>
              <a:rPr lang="it-IT" dirty="0" smtClean="0"/>
              <a:t>La comunicazione è sempre iniziata dal client</a:t>
            </a:r>
          </a:p>
          <a:p>
            <a:r>
              <a:rPr lang="it-IT" dirty="0" smtClean="0"/>
              <a:t>Dalla sua «nascita» è cresciuto ed è stato adottato in modo </a:t>
            </a:r>
            <a:r>
              <a:rPr lang="it-IT" dirty="0" err="1" smtClean="0"/>
              <a:t>esponeziale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557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modello di comunicazione HTTP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modello di comunicazione è composto da una «</a:t>
            </a:r>
            <a:r>
              <a:rPr lang="it-IT" dirty="0" err="1" smtClean="0"/>
              <a:t>request</a:t>
            </a:r>
            <a:r>
              <a:rPr lang="it-IT" dirty="0" smtClean="0"/>
              <a:t>» inviata da client ad un server e una «</a:t>
            </a:r>
            <a:r>
              <a:rPr lang="it-IT" dirty="0" err="1" smtClean="0"/>
              <a:t>response</a:t>
            </a:r>
            <a:r>
              <a:rPr lang="it-IT" dirty="0" smtClean="0"/>
              <a:t>» inviata dal server al client</a:t>
            </a:r>
          </a:p>
          <a:p>
            <a:r>
              <a:rPr lang="it-IT" dirty="0" smtClean="0"/>
              <a:t>È un modello sincrono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463" y="3232480"/>
            <a:ext cx="7449381" cy="240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82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modello di comunicazione HTTP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protocollo HTTP supporta di per se anche il modello asincrono</a:t>
            </a:r>
          </a:p>
          <a:p>
            <a:r>
              <a:rPr lang="it-IT" dirty="0" smtClean="0"/>
              <a:t>Il </a:t>
            </a:r>
            <a:r>
              <a:rPr lang="it-IT" dirty="0" smtClean="0"/>
              <a:t>client </a:t>
            </a:r>
            <a:r>
              <a:rPr lang="it-IT" dirty="0" smtClean="0"/>
              <a:t>può iniziare </a:t>
            </a:r>
            <a:r>
              <a:rPr lang="it-IT" dirty="0"/>
              <a:t>grazie a </a:t>
            </a:r>
            <a:r>
              <a:rPr lang="it-IT" dirty="0" err="1"/>
              <a:t>ajax</a:t>
            </a:r>
            <a:r>
              <a:rPr lang="it-IT" dirty="0"/>
              <a:t> (</a:t>
            </a:r>
            <a:r>
              <a:rPr lang="it-IT" dirty="0" err="1"/>
              <a:t>Asynchronous</a:t>
            </a:r>
            <a:r>
              <a:rPr lang="it-IT" dirty="0"/>
              <a:t> JavaScript And XML</a:t>
            </a:r>
            <a:r>
              <a:rPr lang="it-IT" dirty="0" smtClean="0"/>
              <a:t>) una </a:t>
            </a:r>
            <a:r>
              <a:rPr lang="it-IT" dirty="0" smtClean="0"/>
              <a:t>nuova connessione al server senza lasciare la </a:t>
            </a:r>
            <a:r>
              <a:rPr lang="it-IT" dirty="0" smtClean="0"/>
              <a:t>pagina. 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319" y="3296113"/>
            <a:ext cx="8939719" cy="288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16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modello di comunicazione HTTP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Ajax ci permette di creare pagine veramente complesse e responsive ma il modello «</a:t>
            </a:r>
            <a:r>
              <a:rPr lang="it-IT" dirty="0" err="1" smtClean="0"/>
              <a:t>request</a:t>
            </a:r>
            <a:r>
              <a:rPr lang="it-IT" dirty="0" smtClean="0"/>
              <a:t>»/</a:t>
            </a:r>
            <a:r>
              <a:rPr lang="it-IT" dirty="0"/>
              <a:t> « </a:t>
            </a:r>
            <a:r>
              <a:rPr lang="it-IT" dirty="0" err="1" smtClean="0"/>
              <a:t>response</a:t>
            </a:r>
            <a:r>
              <a:rPr lang="it-IT" dirty="0" smtClean="0"/>
              <a:t>» non è cambiato.</a:t>
            </a:r>
          </a:p>
          <a:p>
            <a:r>
              <a:rPr lang="it-IT" dirty="0" smtClean="0"/>
              <a:t>Anche con </a:t>
            </a:r>
            <a:r>
              <a:rPr lang="it-IT" dirty="0" err="1" smtClean="0"/>
              <a:t>ajax</a:t>
            </a:r>
            <a:r>
              <a:rPr lang="it-IT" dirty="0" smtClean="0"/>
              <a:t> creare applicazioni come chat, applicazioni di </a:t>
            </a:r>
            <a:r>
              <a:rPr lang="it-IT" dirty="0" smtClean="0"/>
              <a:t>messaggistica o </a:t>
            </a:r>
            <a:r>
              <a:rPr lang="it-IT" dirty="0" err="1" smtClean="0"/>
              <a:t>tool</a:t>
            </a:r>
            <a:r>
              <a:rPr lang="it-IT" dirty="0" smtClean="0"/>
              <a:t> di collaborazione multi utente rimane estremamente difficoltoso.</a:t>
            </a:r>
          </a:p>
          <a:p>
            <a:r>
              <a:rPr lang="it-IT" dirty="0" smtClean="0"/>
              <a:t>Il </a:t>
            </a:r>
            <a:r>
              <a:rPr lang="it-IT" sz="3600" b="1" dirty="0" smtClean="0"/>
              <a:t>protocollo HTTP</a:t>
            </a:r>
            <a:r>
              <a:rPr lang="it-IT" sz="3600" dirty="0" smtClean="0"/>
              <a:t> </a:t>
            </a:r>
            <a:r>
              <a:rPr lang="it-IT" sz="3600" b="1" dirty="0" smtClean="0"/>
              <a:t>non</a:t>
            </a:r>
            <a:r>
              <a:rPr lang="it-IT" dirty="0" smtClean="0"/>
              <a:t> è orientato alle </a:t>
            </a:r>
            <a:r>
              <a:rPr lang="it-IT" b="1" dirty="0" smtClean="0"/>
              <a:t>applicazione </a:t>
            </a:r>
            <a:r>
              <a:rPr lang="it-IT" b="1" dirty="0" err="1" smtClean="0"/>
              <a:t>real</a:t>
            </a:r>
            <a:r>
              <a:rPr lang="it-IT" b="1" dirty="0" smtClean="0"/>
              <a:t> time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764464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Polling la risposta?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769" y="1807072"/>
            <a:ext cx="6118698" cy="4209369"/>
          </a:xfrm>
          <a:prstGeom prst="rect">
            <a:avLst/>
          </a:prstGeom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845127" y="1828800"/>
            <a:ext cx="4727642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Il client periodicamente controlla se sul server se ci sono delle novità</a:t>
            </a:r>
          </a:p>
          <a:p>
            <a:r>
              <a:rPr lang="it-IT" dirty="0" smtClean="0"/>
              <a:t>Facile da implementare</a:t>
            </a:r>
          </a:p>
          <a:p>
            <a:r>
              <a:rPr lang="it-IT" dirty="0" smtClean="0"/>
              <a:t>Il continuo connettersi e disconnettersi del client a server consuma banda e risorse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2657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Long Polling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45127" y="1828800"/>
            <a:ext cx="4952558" cy="4351337"/>
          </a:xfrm>
        </p:spPr>
        <p:txBody>
          <a:bodyPr/>
          <a:lstStyle/>
          <a:p>
            <a:r>
              <a:rPr lang="it-IT" dirty="0" smtClean="0"/>
              <a:t>È una tecnica simile al polling</a:t>
            </a:r>
          </a:p>
          <a:p>
            <a:r>
              <a:rPr lang="it-IT" dirty="0" smtClean="0"/>
              <a:t>La connessione viene aperta dal client, ma non viene chiusa</a:t>
            </a:r>
          </a:p>
          <a:p>
            <a:r>
              <a:rPr lang="it-IT" dirty="0" smtClean="0"/>
              <a:t>La connessione rimane aperta finche il server non ha qualcosa da notificare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704" y="1906253"/>
            <a:ext cx="5812860" cy="38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523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Websockets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45127" y="1828800"/>
            <a:ext cx="4553724" cy="4351337"/>
          </a:xfrm>
        </p:spPr>
        <p:txBody>
          <a:bodyPr/>
          <a:lstStyle/>
          <a:p>
            <a:r>
              <a:rPr lang="it-IT" dirty="0" smtClean="0"/>
              <a:t>Standard definito dal W3C</a:t>
            </a:r>
          </a:p>
          <a:p>
            <a:r>
              <a:rPr lang="it-IT" dirty="0" smtClean="0"/>
              <a:t>Il client e il </a:t>
            </a:r>
            <a:r>
              <a:rPr lang="it-IT" dirty="0" err="1" smtClean="0"/>
              <a:t>sever</a:t>
            </a:r>
            <a:r>
              <a:rPr lang="it-IT" dirty="0" smtClean="0"/>
              <a:t> stabiliscono una connessione persistente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761" y="2180532"/>
            <a:ext cx="6737040" cy="319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3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299</TotalTime>
  <Words>401</Words>
  <Application>Microsoft Office PowerPoint</Application>
  <PresentationFormat>Widescreen</PresentationFormat>
  <Paragraphs>59</Paragraphs>
  <Slides>16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0" baseType="lpstr">
      <vt:lpstr>Calibri</vt:lpstr>
      <vt:lpstr>Calibri Light</vt:lpstr>
      <vt:lpstr>Wingdings 2</vt:lpstr>
      <vt:lpstr>Office Theme Dark</vt:lpstr>
      <vt:lpstr>Creare applicazioni in real-time con ASP.NET SignalR</vt:lpstr>
      <vt:lpstr>Agenda</vt:lpstr>
      <vt:lpstr>Il protocollo HTTP</vt:lpstr>
      <vt:lpstr>Il modello di comunicazione HTTP </vt:lpstr>
      <vt:lpstr>Il modello di comunicazione HTTP</vt:lpstr>
      <vt:lpstr>Il modello di comunicazione HTTP</vt:lpstr>
      <vt:lpstr>Polling la risposta?</vt:lpstr>
      <vt:lpstr>Long Polling</vt:lpstr>
      <vt:lpstr>Websockets</vt:lpstr>
      <vt:lpstr>SIGNAL R</vt:lpstr>
      <vt:lpstr>Cosa offre SIGNALR?</vt:lpstr>
      <vt:lpstr>INSTALLAZIONE</vt:lpstr>
      <vt:lpstr>Architettura</vt:lpstr>
      <vt:lpstr>HUB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Leoncini Marco</cp:lastModifiedBy>
  <cp:revision>37</cp:revision>
  <dcterms:created xsi:type="dcterms:W3CDTF">2012-09-23T10:04:43Z</dcterms:created>
  <dcterms:modified xsi:type="dcterms:W3CDTF">2013-05-11T22:22:35Z</dcterms:modified>
</cp:coreProperties>
</file>