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256" r:id="rId3"/>
    <p:sldId id="260" r:id="rId4"/>
    <p:sldId id="305" r:id="rId5"/>
    <p:sldId id="306" r:id="rId6"/>
    <p:sldId id="334" r:id="rId7"/>
    <p:sldId id="335" r:id="rId8"/>
    <p:sldId id="336" r:id="rId9"/>
    <p:sldId id="337" r:id="rId10"/>
    <p:sldId id="345" r:id="rId11"/>
    <p:sldId id="346" r:id="rId12"/>
    <p:sldId id="347" r:id="rId13"/>
    <p:sldId id="338" r:id="rId14"/>
    <p:sldId id="339" r:id="rId15"/>
    <p:sldId id="340" r:id="rId16"/>
    <p:sldId id="341" r:id="rId17"/>
    <p:sldId id="342" r:id="rId18"/>
    <p:sldId id="343" r:id="rId19"/>
    <p:sldId id="348" r:id="rId20"/>
    <p:sldId id="344" r:id="rId21"/>
    <p:sldId id="264" r:id="rId22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0000"/>
    <a:srgbClr val="7F7F7F"/>
    <a:srgbClr val="FFC000"/>
    <a:srgbClr val="9BC608"/>
    <a:srgbClr val="46464A"/>
    <a:srgbClr val="404040"/>
    <a:srgbClr val="2B3C45"/>
    <a:srgbClr val="3E5664"/>
    <a:srgbClr val="3C5966"/>
    <a:srgbClr val="1524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>
      <p:cViewPr varScale="1">
        <p:scale>
          <a:sx n="112" d="100"/>
          <a:sy n="112" d="100"/>
        </p:scale>
        <p:origin x="63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E25C0-8519-4A4E-A393-8FE89336EB8C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4CE82-DAAC-476C-8764-9CFF0FDB2FC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682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DEE3C-FB06-4794-96BF-0751C5CA09DF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C5E1B-63F6-4CD9-93BD-FBDB130EB2E4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6790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Inserite</a:t>
            </a:r>
            <a:r>
              <a:rPr lang="it-IT" baseline="0" dirty="0" smtClean="0"/>
              <a:t> l’eventuale vostro logo in basso a destra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9077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8804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44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2543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282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00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62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1255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86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21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86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942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119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38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224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05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#CDays13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423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4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3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58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06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4876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6303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2206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22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3128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2449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4710809"/>
            <a:ext cx="9144000" cy="432692"/>
          </a:xfrm>
          <a:prstGeom prst="rect">
            <a:avLst/>
          </a:prstGeom>
          <a:solidFill>
            <a:srgbClr val="F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644008" y="4710808"/>
            <a:ext cx="4499992" cy="432692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A0A92-1575-421F-9FA5-B51F205B6076}" type="datetimeFigureOut">
              <a:rPr lang="it-IT" smtClean="0"/>
              <a:t>25/09/2013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dirty="0" smtClean="0"/>
              <a:t>#CDays12BA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5A2E5-32C4-4659-A308-1C356980AE9D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288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23BC7-F824-4655-B0AA-EB9368546733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29C58-8385-46B1-B3B9-6DB890AE59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56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tnetcampania.org/" TargetMode="External"/><Relationship Id="rId13" Type="http://schemas.openxmlformats.org/officeDocument/2006/relationships/image" Target="../media/image8.png"/><Relationship Id="rId1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hyperlink" Target="http://www.ugidotnet.org/" TargetMode="External"/><Relationship Id="rId1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domusdotnet.org/" TargetMode="Externa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openxmlformats.org/officeDocument/2006/relationships/hyperlink" Target="http://www.dotnetside.org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aspitalia.com/" TargetMode="External"/><Relationship Id="rId9" Type="http://schemas.openxmlformats.org/officeDocument/2006/relationships/image" Target="../media/image6.png"/><Relationship Id="rId14" Type="http://schemas.openxmlformats.org/officeDocument/2006/relationships/hyperlink" Target="http://www.visual-basic.it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899592" y="339502"/>
            <a:ext cx="6858000" cy="1368152"/>
          </a:xfrm>
        </p:spPr>
        <p:txBody>
          <a:bodyPr>
            <a:normAutofit/>
          </a:bodyPr>
          <a:lstStyle/>
          <a:p>
            <a:pPr algn="l"/>
            <a:r>
              <a:rPr lang="it-IT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WIN802– </a:t>
            </a:r>
            <a:r>
              <a:rPr lang="it-IT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applicazioni </a:t>
            </a:r>
            <a:r>
              <a:rPr lang="it-IT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touch</a:t>
            </a:r>
            <a:r>
              <a:rPr lang="it-IT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it-IT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less</a:t>
            </a:r>
            <a:r>
              <a:rPr lang="it-IT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 per Windows 8.1 </a:t>
            </a:r>
          </a:p>
        </p:txBody>
      </p:sp>
      <p:sp>
        <p:nvSpPr>
          <p:cNvPr id="4" name="Titolo 7"/>
          <p:cNvSpPr txBox="1">
            <a:spLocks/>
          </p:cNvSpPr>
          <p:nvPr/>
        </p:nvSpPr>
        <p:spPr>
          <a:xfrm>
            <a:off x="899592" y="4371950"/>
            <a:ext cx="7931224" cy="622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#CDays13 – 24, 25 e 26 settembre 2013, Roma</a:t>
            </a:r>
            <a:endParaRPr lang="it-IT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0" name="Titolo 7"/>
          <p:cNvSpPr txBox="1">
            <a:spLocks/>
          </p:cNvSpPr>
          <p:nvPr/>
        </p:nvSpPr>
        <p:spPr>
          <a:xfrm>
            <a:off x="899592" y="2211710"/>
            <a:ext cx="3888432" cy="1802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9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Marco</a:t>
            </a:r>
            <a:r>
              <a:rPr lang="it-IT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it-IT" sz="29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Leoncini</a:t>
            </a: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Consultant &amp; Trainer</a:t>
            </a:r>
            <a:endParaRPr lang="it-IT" sz="32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endParaRPr lang="it-IT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  <a:p>
            <a:pPr algn="l"/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marcoleoncini@soluzioni4d.it</a:t>
            </a:r>
          </a:p>
          <a:p>
            <a:pPr algn="l"/>
            <a:r>
              <a:rPr lang="it-IT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Twitter</a:t>
            </a:r>
            <a:r>
              <a:rPr lang="it-IT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: leoncini117</a:t>
            </a:r>
          </a:p>
          <a:p>
            <a:pPr algn="l"/>
            <a:r>
              <a:rPr lang="it-IT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http://blogs.aspitalia.com/nostromo/</a:t>
            </a:r>
            <a:endParaRPr lang="it-IT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5" name="Titolo 7"/>
          <p:cNvSpPr txBox="1">
            <a:spLocks/>
          </p:cNvSpPr>
          <p:nvPr/>
        </p:nvSpPr>
        <p:spPr>
          <a:xfrm>
            <a:off x="5148064" y="2211710"/>
            <a:ext cx="4277275" cy="1802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defPPr>
              <a:defRPr lang="it-IT"/>
            </a:defPPr>
            <a:lvl1pPr>
              <a:spcBef>
                <a:spcPct val="0"/>
              </a:spcBef>
              <a:buNone/>
              <a:defRPr sz="24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  <a:ea typeface="+mj-ea"/>
                <a:cs typeface="+mj-cs"/>
              </a:defRPr>
            </a:lvl1pPr>
          </a:lstStyle>
          <a:p>
            <a:r>
              <a:rPr lang="it-IT" dirty="0"/>
              <a:t>Cristian Civera</a:t>
            </a:r>
          </a:p>
          <a:p>
            <a:endParaRPr lang="it-IT" dirty="0"/>
          </a:p>
          <a:p>
            <a:r>
              <a:rPr lang="it-IT" sz="1800" b="0" dirty="0"/>
              <a:t>Consultant &amp; Trainer</a:t>
            </a:r>
          </a:p>
          <a:p>
            <a:endParaRPr lang="it-IT" sz="1800" b="0" dirty="0"/>
          </a:p>
          <a:p>
            <a:r>
              <a:rPr lang="it-IT" sz="1800" b="0" dirty="0"/>
              <a:t>cristian@cristiancivera.com</a:t>
            </a:r>
          </a:p>
          <a:p>
            <a:r>
              <a:rPr lang="it-IT" sz="1800" b="0" dirty="0" err="1"/>
              <a:t>Twitter</a:t>
            </a:r>
            <a:r>
              <a:rPr lang="it-IT" sz="1800" b="0" dirty="0"/>
              <a:t>: </a:t>
            </a:r>
            <a:r>
              <a:rPr lang="it-IT" sz="1800" b="0" dirty="0" err="1"/>
              <a:t>cristiancivera</a:t>
            </a:r>
            <a:endParaRPr lang="it-IT" sz="1800" b="0" dirty="0"/>
          </a:p>
          <a:p>
            <a:r>
              <a:rPr lang="it-IT" sz="1800" b="0" dirty="0"/>
              <a:t>http://blogs.aspitalia.com/ricciolo/</a:t>
            </a:r>
          </a:p>
        </p:txBody>
      </p:sp>
    </p:spTree>
    <p:extLst>
      <p:ext uri="{BB962C8B-B14F-4D97-AF65-F5344CB8AC3E}">
        <p14:creationId xmlns:p14="http://schemas.microsoft.com/office/powerpoint/2010/main" val="242283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-524594"/>
            <a:ext cx="9793088" cy="662012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5859"/>
            <a:ext cx="3394720" cy="3747863"/>
          </a:xfrm>
          <a:solidFill>
            <a:schemeClr val="dk1">
              <a:alpha val="48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Alcune volte le mani sono impegnate e non possono essere utilizzate 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dirty="0" smtClean="0"/>
          </a:p>
          <a:p>
            <a:pPr>
              <a:buFont typeface="Courier New" panose="02070309020205020404" pitchFamily="49" charset="0"/>
              <a:buChar char="o"/>
            </a:pPr>
            <a:endParaRPr lang="it-IT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TOUCH LESS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5478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560" y="-1316682"/>
            <a:ext cx="9937104" cy="74528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WHERE IS MY HAND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5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2776" y="-92546"/>
            <a:ext cx="6858000" cy="52360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95486"/>
            <a:ext cx="8229600" cy="857250"/>
          </a:xfrm>
        </p:spPr>
        <p:txBody>
          <a:bodyPr/>
          <a:lstStyle/>
          <a:p>
            <a:r>
              <a:rPr lang="it-IT" smtClean="0">
                <a:solidFill>
                  <a:schemeClr val="bg1"/>
                </a:solidFill>
              </a:rPr>
              <a:t>Camera gesture: ricetta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5696" y="1052736"/>
            <a:ext cx="8229600" cy="3394472"/>
          </a:xfrm>
        </p:spPr>
        <p:txBody>
          <a:bodyPr>
            <a:normAutofit fontScale="92500" lnSpcReduction="10000"/>
          </a:bodyPr>
          <a:lstStyle/>
          <a:p>
            <a:r>
              <a:rPr lang="it-IT" smtClean="0">
                <a:solidFill>
                  <a:schemeClr val="bg1"/>
                </a:solidFill>
              </a:rPr>
              <a:t>Ingredienti:</a:t>
            </a:r>
          </a:p>
          <a:p>
            <a:pPr lvl="1"/>
            <a:r>
              <a:rPr lang="it-IT" smtClean="0">
                <a:solidFill>
                  <a:schemeClr val="bg1"/>
                </a:solidFill>
              </a:rPr>
              <a:t>Camera</a:t>
            </a:r>
          </a:p>
          <a:p>
            <a:pPr lvl="2"/>
            <a:r>
              <a:rPr lang="it-IT" smtClean="0">
                <a:solidFill>
                  <a:schemeClr val="bg1"/>
                </a:solidFill>
              </a:rPr>
              <a:t>API WinRT</a:t>
            </a:r>
          </a:p>
          <a:p>
            <a:pPr lvl="1"/>
            <a:r>
              <a:rPr lang="it-IT" smtClean="0">
                <a:solidFill>
                  <a:schemeClr val="bg1"/>
                </a:solidFill>
              </a:rPr>
              <a:t>Fotogrammi camera:</a:t>
            </a:r>
          </a:p>
          <a:p>
            <a:pPr lvl="2"/>
            <a:r>
              <a:rPr lang="it-IT" smtClean="0">
                <a:solidFill>
                  <a:schemeClr val="bg1"/>
                </a:solidFill>
              </a:rPr>
              <a:t>Componente per Media Foundation</a:t>
            </a:r>
          </a:p>
          <a:p>
            <a:pPr lvl="1"/>
            <a:r>
              <a:rPr lang="it-IT" smtClean="0">
                <a:solidFill>
                  <a:schemeClr val="bg1"/>
                </a:solidFill>
              </a:rPr>
              <a:t>Framework computer vision o algoritmi custom</a:t>
            </a:r>
          </a:p>
          <a:p>
            <a:pPr lvl="2"/>
            <a:r>
              <a:rPr lang="it-IT" smtClean="0">
                <a:solidFill>
                  <a:schemeClr val="bg1"/>
                </a:solidFill>
              </a:rPr>
              <a:t>Porting di AForge.Net su WinRT</a:t>
            </a:r>
          </a:p>
          <a:p>
            <a:pPr lvl="1"/>
            <a:r>
              <a:rPr lang="it-IT" smtClean="0">
                <a:solidFill>
                  <a:schemeClr val="bg1"/>
                </a:solidFill>
              </a:rPr>
              <a:t>Tanta pazienza</a:t>
            </a:r>
            <a:endParaRPr lang="it-IT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35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5" y="0"/>
            <a:ext cx="9180512" cy="538795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2458616" cy="857250"/>
          </a:xfrm>
          <a:solidFill>
            <a:schemeClr val="bg1">
              <a:lumMod val="85000"/>
              <a:alpha val="25000"/>
            </a:schemeClr>
          </a:solidFill>
          <a:ln>
            <a:noFill/>
          </a:ln>
        </p:spPr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Camera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531394"/>
          </a:xfrm>
          <a:solidFill>
            <a:schemeClr val="bg1">
              <a:lumMod val="85000"/>
              <a:alpha val="31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Classe </a:t>
            </a:r>
            <a:r>
              <a:rPr lang="it-IT" dirty="0" err="1" smtClean="0">
                <a:solidFill>
                  <a:schemeClr val="bg1">
                    <a:lumMod val="95000"/>
                  </a:schemeClr>
                </a:solidFill>
              </a:rPr>
              <a:t>MediaCapture</a:t>
            </a:r>
            <a:endParaRPr lang="it-IT" dirty="0" smtClean="0">
              <a:solidFill>
                <a:schemeClr val="bg1">
                  <a:lumMod val="95000"/>
                </a:schemeClr>
              </a:solidFill>
            </a:endParaRPr>
          </a:p>
          <a:p>
            <a:pPr lvl="1"/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Audio e/o video</a:t>
            </a:r>
          </a:p>
          <a:p>
            <a:pPr lvl="1"/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Gestione su qualsiasi parametro (ISO, esposizione </a:t>
            </a:r>
            <a:r>
              <a:rPr lang="it-IT" dirty="0" err="1" smtClean="0">
                <a:solidFill>
                  <a:schemeClr val="bg1">
                    <a:lumMod val="95000"/>
                  </a:schemeClr>
                </a:solidFill>
              </a:rPr>
              <a:t>ecc</a:t>
            </a:r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  <a:p>
            <a:pPr lvl="1"/>
            <a:r>
              <a:rPr lang="it-IT" dirty="0" err="1" smtClean="0">
                <a:solidFill>
                  <a:schemeClr val="bg1">
                    <a:lumMod val="95000"/>
                  </a:schemeClr>
                </a:solidFill>
              </a:rPr>
              <a:t>LowLag</a:t>
            </a:r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: catture sequenziali</a:t>
            </a:r>
          </a:p>
          <a:p>
            <a:r>
              <a:rPr lang="it-IT" dirty="0" err="1" smtClean="0">
                <a:solidFill>
                  <a:schemeClr val="bg1">
                    <a:lumMod val="95000"/>
                  </a:schemeClr>
                </a:solidFill>
              </a:rPr>
              <a:t>CaptureElement</a:t>
            </a:r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 per visualizzare</a:t>
            </a:r>
          </a:p>
          <a:p>
            <a:pPr lvl="1"/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Da associare al </a:t>
            </a:r>
            <a:r>
              <a:rPr lang="it-IT" dirty="0" err="1" smtClean="0">
                <a:solidFill>
                  <a:schemeClr val="bg1">
                    <a:lumMod val="95000"/>
                  </a:schemeClr>
                </a:solidFill>
              </a:rPr>
              <a:t>MediaCapture</a:t>
            </a:r>
            <a:endParaRPr lang="it-IT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it-IT" dirty="0" smtClean="0">
                <a:solidFill>
                  <a:schemeClr val="bg1">
                    <a:lumMod val="95000"/>
                  </a:schemeClr>
                </a:solidFill>
              </a:rPr>
              <a:t>Permesso nel </a:t>
            </a:r>
            <a:r>
              <a:rPr lang="it-IT" dirty="0" err="1" smtClean="0">
                <a:solidFill>
                  <a:schemeClr val="bg1">
                    <a:lumMod val="95000"/>
                  </a:schemeClr>
                </a:solidFill>
              </a:rPr>
              <a:t>manifest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56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2458616" cy="857250"/>
          </a:xfrm>
        </p:spPr>
        <p:txBody>
          <a:bodyPr/>
          <a:lstStyle/>
          <a:p>
            <a:r>
              <a:rPr lang="it-IT" dirty="0" err="1" smtClean="0">
                <a:solidFill>
                  <a:schemeClr val="bg1"/>
                </a:solidFill>
              </a:rPr>
              <a:t>Effect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>
              <a:alpha val="61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it-IT" dirty="0" err="1" smtClean="0">
                <a:solidFill>
                  <a:schemeClr val="bg1"/>
                </a:solidFill>
              </a:rPr>
              <a:t>IMFTransform</a:t>
            </a:r>
            <a:endParaRPr lang="it-IT" dirty="0" smtClean="0">
              <a:solidFill>
                <a:schemeClr val="bg1"/>
              </a:solidFill>
            </a:endParaRPr>
          </a:p>
          <a:p>
            <a:pPr lvl="1"/>
            <a:r>
              <a:rPr lang="it-IT" dirty="0" smtClean="0">
                <a:solidFill>
                  <a:schemeClr val="bg1"/>
                </a:solidFill>
              </a:rPr>
              <a:t>Interfaccia COM </a:t>
            </a:r>
            <a:r>
              <a:rPr lang="it-IT" dirty="0" err="1" smtClean="0">
                <a:solidFill>
                  <a:schemeClr val="bg1"/>
                </a:solidFill>
              </a:rPr>
              <a:t>old</a:t>
            </a:r>
            <a:r>
              <a:rPr lang="it-IT" dirty="0" smtClean="0">
                <a:solidFill>
                  <a:schemeClr val="bg1"/>
                </a:solidFill>
              </a:rPr>
              <a:t> style</a:t>
            </a:r>
          </a:p>
          <a:p>
            <a:pPr lvl="1"/>
            <a:r>
              <a:rPr lang="it-IT" dirty="0" smtClean="0">
                <a:solidFill>
                  <a:schemeClr val="bg1"/>
                </a:solidFill>
              </a:rPr>
              <a:t>Input-&gt;Output (da/a input </a:t>
            </a:r>
            <a:r>
              <a:rPr lang="it-IT" dirty="0" err="1" smtClean="0">
                <a:solidFill>
                  <a:schemeClr val="bg1"/>
                </a:solidFill>
              </a:rPr>
              <a:t>type</a:t>
            </a:r>
            <a:r>
              <a:rPr lang="it-IT" dirty="0" smtClean="0">
                <a:solidFill>
                  <a:schemeClr val="bg1"/>
                </a:solidFill>
              </a:rPr>
              <a:t>)</a:t>
            </a:r>
          </a:p>
          <a:p>
            <a:r>
              <a:rPr lang="it-IT" dirty="0" err="1" smtClean="0">
                <a:solidFill>
                  <a:schemeClr val="bg1"/>
                </a:solidFill>
              </a:rPr>
              <a:t>IMediaExtension</a:t>
            </a:r>
            <a:endParaRPr lang="it-IT" dirty="0">
              <a:solidFill>
                <a:schemeClr val="bg1"/>
              </a:solidFill>
            </a:endParaRPr>
          </a:p>
          <a:p>
            <a:pPr lvl="1"/>
            <a:r>
              <a:rPr lang="it-IT" dirty="0" smtClean="0">
                <a:solidFill>
                  <a:schemeClr val="bg1"/>
                </a:solidFill>
              </a:rPr>
              <a:t>Interfaccia </a:t>
            </a:r>
            <a:r>
              <a:rPr lang="it-IT" dirty="0" err="1" smtClean="0">
                <a:solidFill>
                  <a:schemeClr val="bg1"/>
                </a:solidFill>
              </a:rPr>
              <a:t>WinRT</a:t>
            </a:r>
            <a:endParaRPr lang="it-IT" dirty="0" smtClean="0">
              <a:solidFill>
                <a:schemeClr val="bg1"/>
              </a:solidFill>
            </a:endParaRPr>
          </a:p>
          <a:p>
            <a:r>
              <a:rPr lang="it-IT" dirty="0" smtClean="0">
                <a:solidFill>
                  <a:schemeClr val="bg1"/>
                </a:solidFill>
              </a:rPr>
              <a:t>Dobbiamo sviluppare una DLL ibrida</a:t>
            </a:r>
          </a:p>
          <a:p>
            <a:pPr lvl="1"/>
            <a:r>
              <a:rPr lang="it-IT" dirty="0" smtClean="0">
                <a:solidFill>
                  <a:schemeClr val="bg1"/>
                </a:solidFill>
              </a:rPr>
              <a:t>Non possiamo usare C++/CX</a:t>
            </a:r>
          </a:p>
          <a:p>
            <a:pPr lvl="1"/>
            <a:r>
              <a:rPr lang="it-IT" dirty="0" smtClean="0">
                <a:solidFill>
                  <a:schemeClr val="bg1"/>
                </a:solidFill>
              </a:rPr>
              <a:t>Dobbiamo usare WRL (Windows Runtime C++ </a:t>
            </a:r>
            <a:r>
              <a:rPr lang="it-IT" dirty="0" err="1" smtClean="0">
                <a:solidFill>
                  <a:schemeClr val="bg1"/>
                </a:solidFill>
              </a:rPr>
              <a:t>template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library</a:t>
            </a:r>
            <a:r>
              <a:rPr lang="it-IT" dirty="0" smtClean="0">
                <a:solidFill>
                  <a:schemeClr val="bg1"/>
                </a:solidFill>
              </a:rPr>
              <a:t>)</a:t>
            </a:r>
          </a:p>
          <a:p>
            <a:r>
              <a:rPr lang="it-IT" dirty="0" err="1" smtClean="0">
                <a:solidFill>
                  <a:schemeClr val="bg1"/>
                </a:solidFill>
              </a:rPr>
              <a:t>MediaCapture.AddEffectAsync</a:t>
            </a:r>
            <a:endParaRPr lang="it-IT" dirty="0" smtClean="0">
              <a:solidFill>
                <a:schemeClr val="bg1"/>
              </a:solidFill>
            </a:endParaRPr>
          </a:p>
          <a:p>
            <a:pPr lvl="1"/>
            <a:r>
              <a:rPr lang="it-IT" dirty="0" smtClean="0">
                <a:solidFill>
                  <a:schemeClr val="bg1"/>
                </a:solidFill>
              </a:rPr>
              <a:t>Supporta dizionario </a:t>
            </a:r>
            <a:r>
              <a:rPr lang="it-IT" dirty="0" err="1" smtClean="0">
                <a:solidFill>
                  <a:schemeClr val="bg1"/>
                </a:solidFill>
              </a:rPr>
              <a:t>properietà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40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164554"/>
            <a:ext cx="9599286" cy="540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bg1"/>
                </a:solidFill>
              </a:rPr>
              <a:t>Motion </a:t>
            </a:r>
            <a:r>
              <a:rPr lang="it-IT" dirty="0" err="1" smtClean="0">
                <a:solidFill>
                  <a:schemeClr val="bg1"/>
                </a:solidFill>
              </a:rPr>
              <a:t>detection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747863"/>
          </a:xfrm>
        </p:spPr>
        <p:txBody>
          <a:bodyPr>
            <a:normAutofit fontScale="92500"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Una delle possibili soluzioni</a:t>
            </a:r>
          </a:p>
          <a:p>
            <a:pPr lvl="1"/>
            <a:r>
              <a:rPr lang="it-IT" dirty="0" err="1" smtClean="0">
                <a:solidFill>
                  <a:schemeClr val="bg1"/>
                </a:solidFill>
              </a:rPr>
              <a:t>Skin</a:t>
            </a:r>
            <a:r>
              <a:rPr lang="it-IT" dirty="0" smtClean="0">
                <a:solidFill>
                  <a:schemeClr val="bg1"/>
                </a:solidFill>
              </a:rPr>
              <a:t>/</a:t>
            </a:r>
            <a:r>
              <a:rPr lang="it-IT" dirty="0" err="1" smtClean="0">
                <a:solidFill>
                  <a:schemeClr val="bg1"/>
                </a:solidFill>
              </a:rPr>
              <a:t>hand</a:t>
            </a:r>
            <a:r>
              <a:rPr lang="it-IT" dirty="0" smtClean="0">
                <a:solidFill>
                  <a:schemeClr val="bg1"/>
                </a:solidFill>
              </a:rPr>
              <a:t> </a:t>
            </a:r>
            <a:r>
              <a:rPr lang="it-IT" dirty="0" err="1" smtClean="0">
                <a:solidFill>
                  <a:schemeClr val="bg1"/>
                </a:solidFill>
              </a:rPr>
              <a:t>detection</a:t>
            </a:r>
            <a:r>
              <a:rPr lang="it-IT" dirty="0" smtClean="0">
                <a:solidFill>
                  <a:schemeClr val="bg1"/>
                </a:solidFill>
              </a:rPr>
              <a:t>, color </a:t>
            </a:r>
            <a:r>
              <a:rPr lang="it-IT" dirty="0" err="1" smtClean="0">
                <a:solidFill>
                  <a:schemeClr val="bg1"/>
                </a:solidFill>
              </a:rPr>
              <a:t>tracking</a:t>
            </a:r>
            <a:endParaRPr lang="it-IT" dirty="0" smtClean="0">
              <a:solidFill>
                <a:schemeClr val="bg1"/>
              </a:solidFill>
            </a:endParaRPr>
          </a:p>
          <a:p>
            <a:r>
              <a:rPr lang="it-IT" dirty="0" smtClean="0">
                <a:solidFill>
                  <a:schemeClr val="bg1"/>
                </a:solidFill>
              </a:rPr>
              <a:t>Comparazione fotogramma con il precedente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Differenza pixel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Identificazione zona cambiata</a:t>
            </a:r>
          </a:p>
          <a:p>
            <a:r>
              <a:rPr lang="it-IT" dirty="0" smtClean="0">
                <a:solidFill>
                  <a:schemeClr val="bg1"/>
                </a:solidFill>
              </a:rPr>
              <a:t>Analisi vettore delle zone su più fotogrammi</a:t>
            </a:r>
          </a:p>
        </p:txBody>
      </p:sp>
    </p:spTree>
    <p:extLst>
      <p:ext uri="{BB962C8B-B14F-4D97-AF65-F5344CB8AC3E}">
        <p14:creationId xmlns:p14="http://schemas.microsoft.com/office/powerpoint/2010/main" val="71025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687" y="987574"/>
            <a:ext cx="4812550" cy="3600000"/>
          </a:xfrm>
          <a:prstGeom prst="rect">
            <a:avLst/>
          </a:prstGeom>
        </p:spPr>
      </p:pic>
      <p:pic>
        <p:nvPicPr>
          <p:cNvPr id="7" name="p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687" y="987574"/>
            <a:ext cx="4812550" cy="3600000"/>
          </a:xfrm>
          <a:prstGeom prst="rect">
            <a:avLst/>
          </a:prstGeom>
        </p:spPr>
      </p:pic>
      <p:pic>
        <p:nvPicPr>
          <p:cNvPr id="6" name="p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922" y="987574"/>
            <a:ext cx="4810080" cy="3600000"/>
          </a:xfrm>
          <a:prstGeom prst="rect">
            <a:avLst/>
          </a:prstGeom>
        </p:spPr>
      </p:pic>
      <p:pic>
        <p:nvPicPr>
          <p:cNvPr id="5" name="p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469" y="987574"/>
            <a:ext cx="4794987" cy="3600000"/>
          </a:xfrm>
          <a:prstGeom prst="rect">
            <a:avLst/>
          </a:prstGeom>
        </p:spPr>
      </p:pic>
      <p:pic>
        <p:nvPicPr>
          <p:cNvPr id="4" name="p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87574"/>
            <a:ext cx="4792500" cy="3600000"/>
          </a:xfrm>
          <a:prstGeom prst="rect">
            <a:avLst/>
          </a:prstGeom>
        </p:spPr>
      </p:pic>
      <p:sp>
        <p:nvSpPr>
          <p:cNvPr id="15" name="5"/>
          <p:cNvSpPr txBox="1"/>
          <p:nvPr/>
        </p:nvSpPr>
        <p:spPr>
          <a:xfrm>
            <a:off x="755576" y="1923678"/>
            <a:ext cx="576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 smtClean="0"/>
              <a:t>5</a:t>
            </a:r>
            <a:endParaRPr lang="en-US" sz="8000" b="1" dirty="0"/>
          </a:p>
        </p:txBody>
      </p:sp>
      <p:sp>
        <p:nvSpPr>
          <p:cNvPr id="11" name="4"/>
          <p:cNvSpPr txBox="1"/>
          <p:nvPr/>
        </p:nvSpPr>
        <p:spPr>
          <a:xfrm>
            <a:off x="755576" y="1923678"/>
            <a:ext cx="576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 smtClean="0"/>
              <a:t>4</a:t>
            </a:r>
            <a:endParaRPr lang="en-US" sz="8000" b="1" dirty="0"/>
          </a:p>
        </p:txBody>
      </p:sp>
      <p:sp>
        <p:nvSpPr>
          <p:cNvPr id="12" name="3"/>
          <p:cNvSpPr txBox="1"/>
          <p:nvPr/>
        </p:nvSpPr>
        <p:spPr>
          <a:xfrm>
            <a:off x="755576" y="1923678"/>
            <a:ext cx="576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 smtClean="0"/>
              <a:t>3</a:t>
            </a:r>
            <a:endParaRPr lang="en-US" sz="8000" b="1" dirty="0"/>
          </a:p>
        </p:txBody>
      </p:sp>
      <p:sp>
        <p:nvSpPr>
          <p:cNvPr id="13" name="2"/>
          <p:cNvSpPr txBox="1"/>
          <p:nvPr/>
        </p:nvSpPr>
        <p:spPr>
          <a:xfrm>
            <a:off x="755576" y="1923678"/>
            <a:ext cx="576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 smtClean="0"/>
              <a:t>2</a:t>
            </a:r>
            <a:endParaRPr lang="en-US" sz="8000" b="1" dirty="0"/>
          </a:p>
        </p:txBody>
      </p:sp>
      <p:sp>
        <p:nvSpPr>
          <p:cNvPr id="10" name="1"/>
          <p:cNvSpPr txBox="1"/>
          <p:nvPr/>
        </p:nvSpPr>
        <p:spPr>
          <a:xfrm>
            <a:off x="755576" y="1923678"/>
            <a:ext cx="5760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0" b="1" dirty="0" smtClean="0"/>
              <a:t>1</a:t>
            </a:r>
            <a:endParaRPr lang="en-US" sz="8000" b="1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it-IT" dirty="0" smtClean="0"/>
              <a:t>Elaborazione frame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065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1" grpId="1"/>
      <p:bldP spid="12" grpId="0"/>
      <p:bldP spid="12" grpId="1"/>
      <p:bldP spid="13" grpId="0"/>
      <p:bldP spid="13" grpId="1"/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Gesture</a:t>
            </a:r>
            <a:r>
              <a:rPr lang="it-IT" dirty="0" smtClean="0"/>
              <a:t> </a:t>
            </a:r>
            <a:r>
              <a:rPr lang="it-IT" dirty="0" err="1" smtClean="0"/>
              <a:t>detection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79712" y="1063229"/>
            <a:ext cx="5184576" cy="35247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83768" y="1851670"/>
            <a:ext cx="1296144" cy="2232248"/>
          </a:xfrm>
          <a:prstGeom prst="rect">
            <a:avLst/>
          </a:prstGeom>
          <a:noFill/>
          <a:ln>
            <a:solidFill>
              <a:srgbClr val="F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131840" y="2859782"/>
            <a:ext cx="2556000" cy="288032"/>
          </a:xfrm>
          <a:prstGeom prst="rightArrow">
            <a:avLst/>
          </a:prstGeom>
          <a:solidFill>
            <a:srgbClr val="FE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48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0.28351 -0.0067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34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Alternative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Per casi più complessi</a:t>
            </a:r>
          </a:p>
          <a:p>
            <a:r>
              <a:rPr lang="it-IT" dirty="0" smtClean="0"/>
              <a:t>Machine </a:t>
            </a:r>
            <a:r>
              <a:rPr lang="it-IT" dirty="0" err="1" smtClean="0"/>
              <a:t>learning</a:t>
            </a:r>
            <a:endParaRPr lang="it-IT" dirty="0" smtClean="0"/>
          </a:p>
          <a:p>
            <a:pPr lvl="1"/>
            <a:r>
              <a:rPr lang="it-IT" dirty="0" smtClean="0"/>
              <a:t>SVN</a:t>
            </a:r>
            <a:r>
              <a:rPr lang="it-IT" dirty="0"/>
              <a:t> </a:t>
            </a:r>
            <a:r>
              <a:rPr lang="it-IT" dirty="0" smtClean="0"/>
              <a:t>o NN (</a:t>
            </a:r>
            <a:r>
              <a:rPr lang="it-IT" dirty="0" err="1" smtClean="0"/>
              <a:t>AForget.Net</a:t>
            </a:r>
            <a:r>
              <a:rPr lang="it-IT" dirty="0" smtClean="0"/>
              <a:t>)</a:t>
            </a:r>
          </a:p>
          <a:p>
            <a:r>
              <a:rPr lang="it-IT" dirty="0" smtClean="0"/>
              <a:t>Apprendimento input -&gt; output</a:t>
            </a:r>
          </a:p>
          <a:p>
            <a:pPr lvl="1"/>
            <a:r>
              <a:rPr lang="it-IT" dirty="0" smtClean="0"/>
              <a:t>Input: pixel o istogramma</a:t>
            </a:r>
          </a:p>
          <a:p>
            <a:pPr lvl="1"/>
            <a:r>
              <a:rPr lang="it-IT" dirty="0" smtClean="0"/>
              <a:t>Output: </a:t>
            </a:r>
            <a:r>
              <a:rPr lang="it-IT" dirty="0" err="1" smtClean="0"/>
              <a:t>gesture</a:t>
            </a:r>
            <a:r>
              <a:rPr lang="it-IT" dirty="0" smtClean="0"/>
              <a:t> 1, 2… n</a:t>
            </a:r>
          </a:p>
          <a:p>
            <a:r>
              <a:rPr lang="it-IT" dirty="0" smtClean="0"/>
              <a:t>Si utilizza poi la macchina sui fotogrammi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441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379711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 smtClean="0"/>
              <a:t>Classe</a:t>
            </a:r>
            <a:r>
              <a:rPr lang="en-US" dirty="0" smtClean="0"/>
              <a:t> </a:t>
            </a:r>
            <a:r>
              <a:rPr lang="en-US" dirty="0" err="1" smtClean="0"/>
              <a:t>SpeechSynthesizer</a:t>
            </a:r>
            <a:endParaRPr lang="en-US" dirty="0" smtClean="0"/>
          </a:p>
          <a:p>
            <a:pPr lvl="1"/>
            <a:r>
              <a:rPr lang="it-IT" dirty="0" smtClean="0"/>
              <a:t>Voice: selezione lingua</a:t>
            </a:r>
          </a:p>
          <a:p>
            <a:pPr lvl="1"/>
            <a:r>
              <a:rPr lang="it-IT" dirty="0" err="1" smtClean="0"/>
              <a:t>AllVoices</a:t>
            </a:r>
            <a:r>
              <a:rPr lang="it-IT" dirty="0" smtClean="0"/>
              <a:t>: lista di lingue installate</a:t>
            </a:r>
          </a:p>
          <a:p>
            <a:r>
              <a:rPr lang="en-US" dirty="0" err="1" smtClean="0"/>
              <a:t>SynthesizeTextToStreamAsync</a:t>
            </a:r>
            <a:endParaRPr lang="en-US" dirty="0" smtClean="0"/>
          </a:p>
          <a:p>
            <a:pPr lvl="1"/>
            <a:r>
              <a:rPr lang="it-IT" dirty="0" smtClean="0"/>
              <a:t>Riproduce il testo e restituisce lo </a:t>
            </a:r>
            <a:r>
              <a:rPr lang="it-IT" dirty="0" err="1" smtClean="0"/>
              <a:t>stream</a:t>
            </a:r>
            <a:r>
              <a:rPr lang="it-IT" dirty="0" smtClean="0"/>
              <a:t> WAV</a:t>
            </a:r>
          </a:p>
          <a:p>
            <a:pPr lvl="1"/>
            <a:r>
              <a:rPr lang="it-IT" dirty="0" smtClean="0"/>
              <a:t>Possiamo salvarlo o riprodurlo con </a:t>
            </a:r>
            <a:r>
              <a:rPr lang="it-IT" dirty="0" err="1" smtClean="0"/>
              <a:t>MediaElement</a:t>
            </a:r>
            <a:endParaRPr lang="it-IT" dirty="0" smtClean="0"/>
          </a:p>
          <a:p>
            <a:r>
              <a:rPr lang="en-US" dirty="0" err="1" smtClean="0"/>
              <a:t>SynthesizeSsmlToStreamAsync</a:t>
            </a:r>
            <a:endParaRPr lang="en-US" dirty="0" smtClean="0"/>
          </a:p>
          <a:p>
            <a:pPr lvl="1"/>
            <a:r>
              <a:rPr lang="it-IT" dirty="0" smtClean="0"/>
              <a:t>Sintassi </a:t>
            </a:r>
            <a:r>
              <a:rPr lang="it-IT" dirty="0" err="1" smtClean="0"/>
              <a:t>Ssml</a:t>
            </a:r>
            <a:r>
              <a:rPr lang="it-IT" dirty="0" smtClean="0"/>
              <a:t>: standard W3C per personalizzazioni</a:t>
            </a:r>
          </a:p>
        </p:txBody>
      </p:sp>
      <p:sp>
        <p:nvSpPr>
          <p:cNvPr id="4" name="Rectangle 3"/>
          <p:cNvSpPr/>
          <p:nvPr/>
        </p:nvSpPr>
        <p:spPr>
          <a:xfrm>
            <a:off x="864096" y="3456471"/>
            <a:ext cx="4572000" cy="1200329"/>
          </a:xfrm>
          <a:prstGeom prst="rect">
            <a:avLst/>
          </a:prstGeom>
          <a:solidFill>
            <a:srgbClr val="FFA3A3"/>
          </a:solidFill>
          <a:ln>
            <a:solidFill>
              <a:srgbClr val="FE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n-US" sz="9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speak version="1.0" </a:t>
            </a:r>
            <a:r>
              <a:rPr lang="en-US" sz="9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xmlns</a:t>
            </a:r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="http://www.w3.org/2001/10/synthesis" </a:t>
            </a:r>
            <a:r>
              <a:rPr lang="en-US" sz="9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xml:lang</a:t>
            </a:r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="en-US"&gt;</a:t>
            </a:r>
          </a:p>
          <a:p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&lt;p&gt;</a:t>
            </a:r>
          </a:p>
          <a:p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&lt;s&gt;Sentence 1&lt;/s&gt;</a:t>
            </a:r>
          </a:p>
          <a:p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&lt;break/&gt;</a:t>
            </a:r>
          </a:p>
          <a:p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&lt;say-as interpret-as="ordinal"&gt; 1st &lt;/say-as&gt;</a:t>
            </a:r>
          </a:p>
          <a:p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&lt;/p&gt;</a:t>
            </a:r>
          </a:p>
          <a:p>
            <a:r>
              <a:rPr lang="en-US" sz="9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&lt;/speak&gt;</a:t>
            </a:r>
          </a:p>
        </p:txBody>
      </p:sp>
    </p:spTree>
    <p:extLst>
      <p:ext uri="{BB962C8B-B14F-4D97-AF65-F5344CB8AC3E}">
        <p14:creationId xmlns:p14="http://schemas.microsoft.com/office/powerpoint/2010/main" val="29955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2971" y="552126"/>
            <a:ext cx="8892480" cy="19189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ctangle 59"/>
          <p:cNvSpPr/>
          <p:nvPr/>
        </p:nvSpPr>
        <p:spPr>
          <a:xfrm>
            <a:off x="3109790" y="870565"/>
            <a:ext cx="1656184" cy="52963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7708"/>
            <a:ext cx="8229600" cy="857250"/>
          </a:xfrm>
        </p:spPr>
        <p:txBody>
          <a:bodyPr>
            <a:normAutofit/>
          </a:bodyPr>
          <a:lstStyle/>
          <a:p>
            <a:r>
              <a:rPr lang="it-IT" sz="3600" dirty="0" smtClean="0">
                <a:ln w="0"/>
                <a:effectLst>
                  <a:outerShdw blurRad="38100" dist="19050" dir="2700000" algn="tl" rotWithShape="0">
                    <a:schemeClr val="tx1">
                      <a:alpha val="40000"/>
                    </a:schemeClr>
                  </a:outerShdw>
                </a:effectLst>
              </a:rPr>
              <a:t>Grazie a</a:t>
            </a:r>
            <a:endParaRPr lang="it-IT" sz="3600" dirty="0">
              <a:ln w="0"/>
              <a:effectLst>
                <a:outerShdw blurRad="38100" dist="19050" dir="2700000" algn="tl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3" name="Rectangle 32"/>
          <p:cNvSpPr/>
          <p:nvPr/>
        </p:nvSpPr>
        <p:spPr>
          <a:xfrm>
            <a:off x="8774304" y="4801562"/>
            <a:ext cx="8892480" cy="24025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0" y="-1321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5" name="Rectangle 24"/>
          <p:cNvSpPr/>
          <p:nvPr/>
        </p:nvSpPr>
        <p:spPr>
          <a:xfrm>
            <a:off x="7280825" y="618912"/>
            <a:ext cx="2100670" cy="43088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200" b="1" cap="none" spc="0" dirty="0" smtClean="0">
                <a:ln w="12700">
                  <a:noFill/>
                  <a:prstDash val="solid"/>
                </a:ln>
                <a:solidFill>
                  <a:schemeClr val="bg1"/>
                </a:solidFill>
              </a:rPr>
              <a:t>Sponsor</a:t>
            </a:r>
            <a:endParaRPr lang="en-US" sz="2200" b="1" cap="none" spc="0" dirty="0">
              <a:ln w="12700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873964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ctangle 34"/>
          <p:cNvSpPr/>
          <p:nvPr/>
        </p:nvSpPr>
        <p:spPr>
          <a:xfrm>
            <a:off x="390098" y="1559029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5" y="954328"/>
            <a:ext cx="1428949" cy="381053"/>
          </a:xfrm>
          <a:prstGeom prst="rect">
            <a:avLst/>
          </a:prstGeom>
        </p:spPr>
      </p:pic>
      <p:pic>
        <p:nvPicPr>
          <p:cNvPr id="29" name="Picture 12" descr="Description: ASPItalia.com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788326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Description: DomusDotNe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8600" y="2832985"/>
            <a:ext cx="142875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Description: DotNETCampania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1987" y="2861343"/>
            <a:ext cx="1358205" cy="36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Description: DotNETSide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20" y="2863920"/>
            <a:ext cx="1417369" cy="37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escription: UGIdotNE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8510" y="3558849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" descr="Description: Visual Basic Tips &amp; Tricks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20" y="3552306"/>
            <a:ext cx="1428950" cy="38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20" y="3558849"/>
            <a:ext cx="1428949" cy="3810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0520" y="1601737"/>
            <a:ext cx="1318528" cy="425225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3119750" y="1559027"/>
            <a:ext cx="1656184" cy="510643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1" y="946712"/>
            <a:ext cx="1436862" cy="3831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367" y="1623821"/>
            <a:ext cx="1428949" cy="38105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538137"/>
            <a:ext cx="1162791" cy="31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/>
              <a:t>Tutto il </a:t>
            </a:r>
            <a:r>
              <a:rPr lang="it-IT" dirty="0" err="1" smtClean="0"/>
              <a:t>nateriale</a:t>
            </a:r>
            <a:r>
              <a:rPr lang="it-IT" dirty="0" smtClean="0"/>
              <a:t> di questa sessione su</a:t>
            </a:r>
          </a:p>
          <a:p>
            <a:pPr marL="0" indent="0">
              <a:buNone/>
            </a:pP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#CDays13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0130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L’interazione uomo </a:t>
            </a:r>
            <a:r>
              <a:rPr lang="it-IT" dirty="0" smtClean="0"/>
              <a:t>macchina</a:t>
            </a:r>
          </a:p>
          <a:p>
            <a:r>
              <a:rPr lang="it-IT" dirty="0" smtClean="0"/>
              <a:t>L’evoluzione dell’interfaccia grafica</a:t>
            </a:r>
          </a:p>
          <a:p>
            <a:r>
              <a:rPr lang="it-IT" dirty="0" smtClean="0"/>
              <a:t>Oltre il mouse, oltre il </a:t>
            </a:r>
            <a:r>
              <a:rPr lang="it-IT" dirty="0" err="1" smtClean="0"/>
              <a:t>touch</a:t>
            </a:r>
            <a:endParaRPr lang="it-IT" dirty="0" smtClean="0"/>
          </a:p>
          <a:p>
            <a:r>
              <a:rPr lang="it-IT" dirty="0" err="1" smtClean="0"/>
              <a:t>Gesture</a:t>
            </a:r>
            <a:r>
              <a:rPr lang="it-IT" dirty="0" smtClean="0"/>
              <a:t> </a:t>
            </a:r>
            <a:r>
              <a:rPr lang="it-IT" dirty="0" err="1" smtClean="0"/>
              <a:t>detection</a:t>
            </a: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pPr lvl="1"/>
            <a:endParaRPr lang="it-IT" dirty="0" smtClean="0"/>
          </a:p>
          <a:p>
            <a:pPr marL="457148" lvl="1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141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48" y="-1244674"/>
            <a:ext cx="9168048" cy="68210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L’interazione uomo macchina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5859"/>
            <a:ext cx="3394720" cy="3747863"/>
          </a:xfrm>
          <a:solidFill>
            <a:schemeClr val="dk1">
              <a:alpha val="48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t-IT" dirty="0" smtClean="0"/>
              <a:t>Il progresso ha introdotto un nuovo attore: la macchina</a:t>
            </a:r>
          </a:p>
        </p:txBody>
      </p:sp>
    </p:spTree>
    <p:extLst>
      <p:ext uri="{BB962C8B-B14F-4D97-AF65-F5344CB8AC3E}">
        <p14:creationId xmlns:p14="http://schemas.microsoft.com/office/powerpoint/2010/main" val="342901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48" y="-1244674"/>
            <a:ext cx="9168048" cy="68210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L’interazione uomo macchina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5859"/>
            <a:ext cx="3394720" cy="3747863"/>
          </a:xfrm>
          <a:solidFill>
            <a:schemeClr val="dk1">
              <a:alpha val="48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Informatica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Psicologia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Design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Intelligenza </a:t>
            </a:r>
            <a:r>
              <a:rPr lang="it-IT" dirty="0" err="1" smtClean="0"/>
              <a:t>artificale</a:t>
            </a:r>
            <a:r>
              <a:rPr lang="it-IT" dirty="0" smtClean="0"/>
              <a:t> (simulata)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421163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1123500"/>
            <a:ext cx="9289032" cy="6267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I primi passi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5859"/>
            <a:ext cx="3394720" cy="3747863"/>
          </a:xfrm>
          <a:solidFill>
            <a:schemeClr val="dk1">
              <a:alpha val="48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L’interazione avviene tramite interruttori.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Il feedback sono «luci»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L’interruttore è il primo esempio di interfaccia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30040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6762"/>
            <a:ext cx="9289032" cy="73406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Le GUI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5859"/>
            <a:ext cx="3394720" cy="3747863"/>
          </a:xfrm>
          <a:solidFill>
            <a:schemeClr val="dk1">
              <a:alpha val="48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Aumentano li scenari d’uso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È richiesta maggior interazione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Nascono le prime GUI</a:t>
            </a:r>
          </a:p>
        </p:txBody>
      </p:sp>
    </p:spTree>
    <p:extLst>
      <p:ext uri="{BB962C8B-B14F-4D97-AF65-F5344CB8AC3E}">
        <p14:creationId xmlns:p14="http://schemas.microsoft.com/office/powerpoint/2010/main" val="378111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84634"/>
            <a:ext cx="9396536" cy="75172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Il MOUSE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5859"/>
            <a:ext cx="3394720" cy="3747863"/>
          </a:xfrm>
          <a:solidFill>
            <a:schemeClr val="dk1">
              <a:alpha val="48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È l’assoluta e indiscussa prima interfaccia evoluta uomo macchina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Il movimento meccanico viene trasformato in movimenti a video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È dotato di uno o </a:t>
            </a:r>
            <a:r>
              <a:rPr lang="it-IT" smtClean="0"/>
              <a:t>più </a:t>
            </a:r>
            <a:r>
              <a:rPr lang="it-IT"/>
              <a:t>t</a:t>
            </a:r>
            <a:r>
              <a:rPr lang="it-IT" smtClean="0"/>
              <a:t>asti</a:t>
            </a:r>
            <a:endParaRPr lang="it-IT" dirty="0" smtClean="0"/>
          </a:p>
          <a:p>
            <a:pPr>
              <a:buFont typeface="Courier New" panose="02070309020205020404" pitchFamily="49" charset="0"/>
              <a:buChar char="o"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30408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1373"/>
            <a:ext cx="9252520" cy="624545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5859"/>
            <a:ext cx="3394720" cy="3747863"/>
          </a:xfrm>
          <a:solidFill>
            <a:schemeClr val="dk1">
              <a:alpha val="48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È il modo più naturale per interagire con una GUI.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dirty="0" smtClean="0"/>
              <a:t>Se progettata bene…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dirty="0" smtClean="0"/>
          </a:p>
          <a:p>
            <a:pPr>
              <a:buFont typeface="Courier New" panose="02070309020205020404" pitchFamily="49" charset="0"/>
              <a:buChar char="o"/>
            </a:pP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86680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487</Words>
  <Application>Microsoft Office PowerPoint</Application>
  <PresentationFormat>On-screen Show (16:9)</PresentationFormat>
  <Paragraphs>128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Candara</vt:lpstr>
      <vt:lpstr>Courier New</vt:lpstr>
      <vt:lpstr>Segoe UI</vt:lpstr>
      <vt:lpstr>Tema di Office</vt:lpstr>
      <vt:lpstr>Custom Design</vt:lpstr>
      <vt:lpstr>WIN802– applicazioni touch less per Windows 8.1 </vt:lpstr>
      <vt:lpstr>Grazie a</vt:lpstr>
      <vt:lpstr>Agenda</vt:lpstr>
      <vt:lpstr>L’interazione uomo macchina</vt:lpstr>
      <vt:lpstr>L’interazione uomo macchina</vt:lpstr>
      <vt:lpstr>I primi passi</vt:lpstr>
      <vt:lpstr>Le GUI</vt:lpstr>
      <vt:lpstr>Il MOUSE</vt:lpstr>
      <vt:lpstr>PowerPoint Presentation</vt:lpstr>
      <vt:lpstr>TOUCH LESS</vt:lpstr>
      <vt:lpstr>WHERE IS MY HAND</vt:lpstr>
      <vt:lpstr>Camera gesture: ricetta</vt:lpstr>
      <vt:lpstr>Camera</vt:lpstr>
      <vt:lpstr>Effect</vt:lpstr>
      <vt:lpstr>Motion detection</vt:lpstr>
      <vt:lpstr>Elaborazione frame</vt:lpstr>
      <vt:lpstr>Gesture detection</vt:lpstr>
      <vt:lpstr>Alternative</vt:lpstr>
      <vt:lpstr>Speech</vt:lpstr>
      <vt:lpstr>Q&amp;A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</dc:creator>
  <cp:lastModifiedBy>Cristian Civera</cp:lastModifiedBy>
  <cp:revision>88</cp:revision>
  <dcterms:created xsi:type="dcterms:W3CDTF">2012-01-13T14:01:41Z</dcterms:created>
  <dcterms:modified xsi:type="dcterms:W3CDTF">2013-09-25T09:17:02Z</dcterms:modified>
</cp:coreProperties>
</file>