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9" r:id="rId3"/>
    <p:sldId id="260" r:id="rId4"/>
    <p:sldId id="261" r:id="rId5"/>
    <p:sldId id="267" r:id="rId6"/>
    <p:sldId id="265" r:id="rId7"/>
    <p:sldId id="269" r:id="rId8"/>
    <p:sldId id="268" r:id="rId9"/>
    <p:sldId id="262" r:id="rId10"/>
    <p:sldId id="270" r:id="rId11"/>
    <p:sldId id="274" r:id="rId12"/>
    <p:sldId id="271" r:id="rId13"/>
    <p:sldId id="273" r:id="rId14"/>
    <p:sldId id="272" r:id="rId15"/>
    <p:sldId id="264" r:id="rId16"/>
    <p:sldId id="2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59AB761-BA96-4511-8ACA-102B2D9C987A}">
          <p14:sldIdLst>
            <p14:sldId id="256"/>
            <p14:sldId id="259"/>
            <p14:sldId id="260"/>
            <p14:sldId id="261"/>
            <p14:sldId id="267"/>
            <p14:sldId id="265"/>
            <p14:sldId id="269"/>
            <p14:sldId id="268"/>
            <p14:sldId id="262"/>
            <p14:sldId id="270"/>
            <p14:sldId id="274"/>
            <p14:sldId id="271"/>
            <p14:sldId id="273"/>
            <p14:sldId id="272"/>
            <p14:sldId id="264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020C"/>
    <a:srgbClr val="112732"/>
    <a:srgbClr val="122C39"/>
    <a:srgbClr val="4C63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1E3AA-7BE5-4B59-82F5-30F2E5FF0CD3}" type="datetimeFigureOut">
              <a:rPr lang="it-IT" smtClean="0"/>
              <a:t>25/02/2014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7E71E-508A-4EB1-B172-75E24CCD3F7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9733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4FCDD-F444-4746-A037-762098AD364A}" type="datetimeFigureOut">
              <a:rPr lang="it-IT" smtClean="0"/>
              <a:t>25/02/2014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782B7-9148-4F32-BDF6-7B43A5BEBC7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810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2668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9068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5709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8176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9362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208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22C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7137400" y="3725333"/>
            <a:ext cx="5054600" cy="3005592"/>
          </a:xfrm>
          <a:prstGeom prst="rect">
            <a:avLst/>
          </a:prstGeom>
          <a:solidFill>
            <a:srgbClr val="4C6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1" y="3387362"/>
            <a:ext cx="7188200" cy="34706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806" y="435271"/>
            <a:ext cx="9418320" cy="2449915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47045" y="4396740"/>
            <a:ext cx="5502995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7201" y="3387362"/>
            <a:ext cx="11734800" cy="337971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ctangle 14"/>
          <p:cNvSpPr/>
          <p:nvPr userDrawn="1"/>
        </p:nvSpPr>
        <p:spPr>
          <a:xfrm>
            <a:off x="0" y="6407044"/>
            <a:ext cx="12207240" cy="525463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57121" y="5260819"/>
            <a:ext cx="2657167" cy="561975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383078" y="6422072"/>
            <a:ext cx="1904999" cy="365125"/>
          </a:xfrm>
        </p:spPr>
        <p:txBody>
          <a:bodyPr/>
          <a:lstStyle/>
          <a:p>
            <a:fld id="{06D8BB37-67E1-420F-B488-3DE93FA3DF1F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96382-B15D-466F-9E7D-0603461872B7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672AE-FC7B-40BA-8844-0693A2434617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8EC8D-9508-4A2C-8FBC-4C089BA52EE5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1C89-C29A-4D79-B5A1-1F424905E9A1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CC248-0691-4AB1-BB8B-882D656FF160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4B09-E178-460F-B46D-023FA9745608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E06-21B3-4A3D-A6C8-F0DFEB8AB04D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7CC01-41FD-4607-B8B1-976991065B2D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00589" y="6172200"/>
            <a:ext cx="914400" cy="5937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1" baseline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40A7-C153-476A-BA27-5BE657EA7C21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C2EC-F3EA-4AFE-88D7-51A6BBFDBA8B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3014133"/>
            <a:ext cx="431800" cy="3387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43715" y="5278536"/>
            <a:ext cx="2616201" cy="55331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1127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62393"/>
            <a:ext cx="9692640" cy="1428929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BF2EAB5F-78EB-45CA-9E26-D1BAA0AA6EEC}" type="datetimeFigureOut">
              <a:rPr lang="en-US" dirty="0"/>
              <a:t>2/25/2014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407044"/>
            <a:ext cx="11292840" cy="525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57121" y="5260819"/>
            <a:ext cx="2657167" cy="561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rgbClr val="11273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tdotnet.org/" TargetMode="External"/><Relationship Id="rId13" Type="http://schemas.openxmlformats.org/officeDocument/2006/relationships/image" Target="../media/image8.png"/><Relationship Id="rId18" Type="http://schemas.openxmlformats.org/officeDocument/2006/relationships/image" Target="../media/image11.png"/><Relationship Id="rId26" Type="http://schemas.openxmlformats.org/officeDocument/2006/relationships/image" Target="../media/image19.png"/><Relationship Id="rId3" Type="http://schemas.openxmlformats.org/officeDocument/2006/relationships/image" Target="../media/image3.png"/><Relationship Id="rId21" Type="http://schemas.openxmlformats.org/officeDocument/2006/relationships/image" Target="../media/image14.png"/><Relationship Id="rId7" Type="http://schemas.openxmlformats.org/officeDocument/2006/relationships/image" Target="../media/image5.png"/><Relationship Id="rId12" Type="http://schemas.openxmlformats.org/officeDocument/2006/relationships/hyperlink" Target="http://www.dotnetliguria.net/" TargetMode="External"/><Relationship Id="rId17" Type="http://schemas.openxmlformats.org/officeDocument/2006/relationships/image" Target="../media/image10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ugidotnet.org/" TargetMode="External"/><Relationship Id="rId20" Type="http://schemas.openxmlformats.org/officeDocument/2006/relationships/image" Target="../media/image13.png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omusdotnet.org/" TargetMode="External"/><Relationship Id="rId11" Type="http://schemas.openxmlformats.org/officeDocument/2006/relationships/image" Target="../media/image7.png"/><Relationship Id="rId24" Type="http://schemas.openxmlformats.org/officeDocument/2006/relationships/image" Target="../media/image1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16.png"/><Relationship Id="rId28" Type="http://schemas.openxmlformats.org/officeDocument/2006/relationships/image" Target="../media/image21.png"/><Relationship Id="rId10" Type="http://schemas.openxmlformats.org/officeDocument/2006/relationships/hyperlink" Target="http://www.dotnetcampania.org/" TargetMode="External"/><Relationship Id="rId19" Type="http://schemas.openxmlformats.org/officeDocument/2006/relationships/image" Target="../media/image12.png"/><Relationship Id="rId31" Type="http://schemas.openxmlformats.org/officeDocument/2006/relationships/image" Target="../media/image24.png"/><Relationship Id="rId4" Type="http://schemas.openxmlformats.org/officeDocument/2006/relationships/hyperlink" Target="http://www.aspitalia.com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://www.dotnetside.org/" TargetMode="External"/><Relationship Id="rId22" Type="http://schemas.openxmlformats.org/officeDocument/2006/relationships/image" Target="../media/image15.png"/><Relationship Id="rId27" Type="http://schemas.openxmlformats.org/officeDocument/2006/relationships/image" Target="../media/image20.png"/><Relationship Id="rId30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806" y="381663"/>
            <a:ext cx="9418320" cy="2503523"/>
          </a:xfrm>
        </p:spPr>
        <p:txBody>
          <a:bodyPr>
            <a:noAutofit/>
          </a:bodyPr>
          <a:lstStyle/>
          <a:p>
            <a:r>
              <a:rPr lang="it-IT" sz="5400" dirty="0"/>
              <a:t>VS01 - Costruire applicazioni </a:t>
            </a:r>
            <a:r>
              <a:rPr lang="it-IT" sz="5400" dirty="0" smtClean="0"/>
              <a:t>cross-</a:t>
            </a:r>
            <a:r>
              <a:rPr lang="it-IT" sz="5400" dirty="0" err="1" smtClean="0"/>
              <a:t>platform</a:t>
            </a:r>
            <a:r>
              <a:rPr lang="it-IT" sz="5400" dirty="0" smtClean="0"/>
              <a:t> </a:t>
            </a:r>
            <a:r>
              <a:rPr lang="it-IT" sz="5400" dirty="0"/>
              <a:t>con Visual Studio 2013 e </a:t>
            </a:r>
            <a:r>
              <a:rPr lang="it-IT" sz="5400" dirty="0" err="1" smtClean="0"/>
              <a:t>Xamarin</a:t>
            </a:r>
            <a:r>
              <a:rPr lang="it-IT" sz="5400" dirty="0" smtClean="0"/>
              <a:t> </a:t>
            </a:r>
            <a:endParaRPr lang="it-IT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Cristian Civera</a:t>
            </a:r>
          </a:p>
          <a:p>
            <a:r>
              <a:rPr lang="it-IT" dirty="0" err="1" smtClean="0"/>
              <a:t>cristian@cristiancivera</a:t>
            </a:r>
            <a:r>
              <a:rPr lang="it-IT" dirty="0" smtClean="0"/>
              <a:t> - @</a:t>
            </a:r>
            <a:r>
              <a:rPr lang="it-IT" dirty="0" err="1" smtClean="0"/>
              <a:t>cristiancivera</a:t>
            </a:r>
            <a:endParaRPr lang="it-IT" dirty="0" smtClean="0"/>
          </a:p>
          <a:p>
            <a:r>
              <a:rPr lang="it-IT" dirty="0" smtClean="0"/>
              <a:t>http://blogs.aspitalia.com/ricciolo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719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funziona </a:t>
            </a:r>
            <a:r>
              <a:rPr lang="it-IT" dirty="0" err="1" smtClean="0"/>
              <a:t>Xamarin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err="1" smtClean="0"/>
              <a:t>Binding</a:t>
            </a:r>
            <a:r>
              <a:rPr lang="it-IT" dirty="0" smtClean="0"/>
              <a:t> .NET per UI, sensori </a:t>
            </a:r>
            <a:r>
              <a:rPr lang="it-IT" dirty="0" err="1" smtClean="0"/>
              <a:t>ecc</a:t>
            </a:r>
            <a:endParaRPr lang="it-IT" dirty="0" smtClean="0"/>
          </a:p>
          <a:p>
            <a:pPr lvl="1"/>
            <a:r>
              <a:rPr lang="it-IT" dirty="0" err="1" smtClean="0"/>
              <a:t>iOS</a:t>
            </a:r>
            <a:r>
              <a:rPr lang="it-IT" dirty="0" smtClean="0"/>
              <a:t>: API </a:t>
            </a:r>
            <a:r>
              <a:rPr lang="it-IT" dirty="0" err="1" smtClean="0"/>
              <a:t>Objective</a:t>
            </a:r>
            <a:r>
              <a:rPr lang="it-IT" dirty="0" smtClean="0"/>
              <a:t> C</a:t>
            </a:r>
          </a:p>
          <a:p>
            <a:pPr lvl="2"/>
            <a:r>
              <a:rPr lang="it-IT" dirty="0" smtClean="0"/>
              <a:t>No </a:t>
            </a:r>
            <a:r>
              <a:rPr lang="it-IT" dirty="0" err="1" smtClean="0"/>
              <a:t>subclassing</a:t>
            </a:r>
            <a:r>
              <a:rPr lang="it-IT" dirty="0" smtClean="0"/>
              <a:t>, delegate come eventi, </a:t>
            </a:r>
            <a:r>
              <a:rPr lang="it-IT" dirty="0" err="1" smtClean="0"/>
              <a:t>protocol</a:t>
            </a:r>
            <a:r>
              <a:rPr lang="it-IT" dirty="0" smtClean="0"/>
              <a:t> come classi</a:t>
            </a:r>
          </a:p>
          <a:p>
            <a:pPr lvl="1"/>
            <a:r>
              <a:rPr lang="it-IT" dirty="0" err="1" smtClean="0"/>
              <a:t>Android</a:t>
            </a:r>
            <a:r>
              <a:rPr lang="it-IT" dirty="0" smtClean="0"/>
              <a:t>: API Java</a:t>
            </a:r>
          </a:p>
          <a:p>
            <a:pPr lvl="2"/>
            <a:r>
              <a:rPr lang="it-IT" dirty="0" err="1" smtClean="0"/>
              <a:t>Override</a:t>
            </a:r>
            <a:r>
              <a:rPr lang="it-IT" dirty="0" smtClean="0"/>
              <a:t>, interfacce</a:t>
            </a:r>
          </a:p>
          <a:p>
            <a:pPr lvl="2"/>
            <a:r>
              <a:rPr lang="it-IT" dirty="0" smtClean="0"/>
              <a:t>Java e C# si assomigliano</a:t>
            </a:r>
          </a:p>
          <a:p>
            <a:r>
              <a:rPr lang="it-IT" dirty="0" smtClean="0"/>
              <a:t>BCL: codice Mono</a:t>
            </a:r>
          </a:p>
          <a:p>
            <a:pPr lvl="1"/>
            <a:r>
              <a:rPr lang="it-IT" dirty="0" smtClean="0"/>
              <a:t>Alcune classi si affiancano a quelle delle piattaforme (Uri, File)</a:t>
            </a:r>
          </a:p>
          <a:p>
            <a:pPr lvl="2"/>
            <a:r>
              <a:rPr lang="it-IT" dirty="0" smtClean="0"/>
              <a:t>Un po’ come </a:t>
            </a:r>
            <a:r>
              <a:rPr lang="it-IT" dirty="0" err="1" smtClean="0"/>
              <a:t>WinRT</a:t>
            </a:r>
            <a:endParaRPr lang="it-IT" dirty="0" smtClean="0"/>
          </a:p>
          <a:p>
            <a:r>
              <a:rPr lang="it-IT" dirty="0" err="1" smtClean="0"/>
              <a:t>iOS</a:t>
            </a:r>
            <a:r>
              <a:rPr lang="it-IT" dirty="0" smtClean="0"/>
              <a:t>: compilazione in nativo ARM v6, v7</a:t>
            </a:r>
          </a:p>
          <a:p>
            <a:pPr lvl="1"/>
            <a:r>
              <a:rPr lang="it-IT" dirty="0" smtClean="0"/>
              <a:t>No GC: gestione automatica della memoria</a:t>
            </a:r>
          </a:p>
          <a:p>
            <a:r>
              <a:rPr lang="it-IT" dirty="0" err="1" smtClean="0"/>
              <a:t>Android</a:t>
            </a:r>
            <a:r>
              <a:rPr lang="it-IT" dirty="0" smtClean="0"/>
              <a:t>: </a:t>
            </a:r>
            <a:r>
              <a:rPr lang="it-IT" dirty="0" err="1" smtClean="0"/>
              <a:t>virtual</a:t>
            </a:r>
            <a:r>
              <a:rPr lang="it-IT" dirty="0" smtClean="0"/>
              <a:t> machine Mono</a:t>
            </a:r>
          </a:p>
          <a:p>
            <a:pPr lvl="1"/>
            <a:r>
              <a:rPr lang="it-IT" dirty="0" smtClean="0"/>
              <a:t>GC, JIT (oppure compilazione nativa)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047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API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BCL</a:t>
            </a:r>
          </a:p>
          <a:p>
            <a:r>
              <a:rPr lang="it-IT" dirty="0" smtClean="0"/>
              <a:t>LINQ, WCF, </a:t>
            </a:r>
            <a:r>
              <a:rPr lang="en-US" dirty="0"/>
              <a:t>XML, LINQ to XML, Serialization, Data annotation, IO, </a:t>
            </a:r>
            <a:r>
              <a:rPr lang="en-US" dirty="0" err="1"/>
              <a:t>Json</a:t>
            </a:r>
            <a:r>
              <a:rPr lang="en-US" dirty="0"/>
              <a:t>, Net, </a:t>
            </a:r>
            <a:r>
              <a:rPr lang="en-US" dirty="0" err="1" smtClean="0"/>
              <a:t>Net.Http</a:t>
            </a:r>
            <a:endParaRPr lang="en-US" dirty="0" smtClean="0"/>
          </a:p>
          <a:p>
            <a:r>
              <a:rPr lang="it-IT" dirty="0" smtClean="0"/>
              <a:t>Google </a:t>
            </a:r>
            <a:r>
              <a:rPr lang="it-IT" dirty="0" err="1" smtClean="0"/>
              <a:t>Maps</a:t>
            </a:r>
            <a:r>
              <a:rPr lang="it-IT" dirty="0" smtClean="0"/>
              <a:t>, SQL Lite e altre fornite da </a:t>
            </a:r>
            <a:r>
              <a:rPr lang="it-IT" dirty="0" err="1" smtClean="0"/>
              <a:t>Xamarin</a:t>
            </a:r>
            <a:endParaRPr lang="it-IT" dirty="0" smtClean="0"/>
          </a:p>
          <a:p>
            <a:r>
              <a:rPr lang="it-IT" dirty="0" err="1" smtClean="0"/>
              <a:t>NuGet</a:t>
            </a:r>
            <a:r>
              <a:rPr lang="it-IT" dirty="0" smtClean="0"/>
              <a:t>: se PCL</a:t>
            </a:r>
          </a:p>
          <a:p>
            <a:r>
              <a:rPr lang="it-IT" dirty="0" err="1" smtClean="0"/>
              <a:t>Binding</a:t>
            </a:r>
            <a:r>
              <a:rPr lang="it-IT" dirty="0" smtClean="0"/>
              <a:t> custom</a:t>
            </a:r>
          </a:p>
          <a:p>
            <a:pPr lvl="1"/>
            <a:r>
              <a:rPr lang="it-IT" dirty="0" smtClean="0"/>
              <a:t>Libreria </a:t>
            </a:r>
            <a:r>
              <a:rPr lang="it-IT" dirty="0" smtClean="0"/>
              <a:t>nativa</a:t>
            </a:r>
          </a:p>
          <a:p>
            <a:pPr lvl="2"/>
            <a:r>
              <a:rPr lang="it-IT" dirty="0" err="1" smtClean="0"/>
              <a:t>iOS</a:t>
            </a:r>
            <a:r>
              <a:rPr lang="it-IT" dirty="0" smtClean="0"/>
              <a:t>: </a:t>
            </a:r>
            <a:r>
              <a:rPr lang="it-IT" dirty="0" err="1" smtClean="0"/>
              <a:t>fat</a:t>
            </a:r>
            <a:r>
              <a:rPr lang="it-IT" dirty="0" smtClean="0"/>
              <a:t> </a:t>
            </a:r>
            <a:r>
              <a:rPr lang="it-IT" dirty="0" smtClean="0"/>
              <a:t>file .</a:t>
            </a:r>
            <a:r>
              <a:rPr lang="it-IT" dirty="0" smtClean="0"/>
              <a:t>a</a:t>
            </a:r>
          </a:p>
          <a:p>
            <a:pPr lvl="2"/>
            <a:r>
              <a:rPr lang="it-IT" dirty="0" err="1" smtClean="0"/>
              <a:t>Android</a:t>
            </a:r>
            <a:r>
              <a:rPr lang="it-IT" dirty="0" smtClean="0"/>
              <a:t>: .so per </a:t>
            </a:r>
            <a:r>
              <a:rPr lang="it-IT" dirty="0" err="1" smtClean="0"/>
              <a:t>platform</a:t>
            </a:r>
            <a:endParaRPr lang="it-IT" dirty="0" smtClean="0"/>
          </a:p>
          <a:p>
            <a:pPr lvl="1"/>
            <a:r>
              <a:rPr lang="it-IT" dirty="0" err="1" smtClean="0"/>
              <a:t>Objective</a:t>
            </a:r>
            <a:r>
              <a:rPr lang="it-IT" dirty="0" smtClean="0"/>
              <a:t> </a:t>
            </a:r>
            <a:r>
              <a:rPr lang="it-IT" dirty="0" err="1" smtClean="0"/>
              <a:t>Sharpie</a:t>
            </a:r>
            <a:r>
              <a:rPr lang="it-IT" dirty="0" smtClean="0"/>
              <a:t>: </a:t>
            </a:r>
            <a:r>
              <a:rPr lang="it-IT" dirty="0" err="1" smtClean="0"/>
              <a:t>autogeneratore</a:t>
            </a:r>
            <a:endParaRPr lang="it-IT" dirty="0" smtClean="0"/>
          </a:p>
          <a:p>
            <a:pPr lvl="1"/>
            <a:r>
              <a:rPr lang="it-IT" dirty="0" smtClean="0"/>
              <a:t>Anche per porzioni di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85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Architettura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2886323"/>
            <a:ext cx="8595360" cy="3293814"/>
          </a:xfrm>
        </p:spPr>
        <p:txBody>
          <a:bodyPr>
            <a:normAutofit fontScale="92500" lnSpcReduction="10000"/>
          </a:bodyPr>
          <a:lstStyle/>
          <a:p>
            <a:r>
              <a:rPr lang="it-IT" dirty="0" err="1" smtClean="0"/>
              <a:t>Portable</a:t>
            </a:r>
            <a:r>
              <a:rPr lang="it-IT" dirty="0" smtClean="0"/>
              <a:t> </a:t>
            </a:r>
            <a:r>
              <a:rPr lang="it-IT" dirty="0" err="1" smtClean="0"/>
              <a:t>class</a:t>
            </a:r>
            <a:r>
              <a:rPr lang="it-IT" dirty="0" smtClean="0"/>
              <a:t> </a:t>
            </a:r>
            <a:r>
              <a:rPr lang="it-IT" dirty="0" err="1" smtClean="0"/>
              <a:t>library</a:t>
            </a:r>
            <a:r>
              <a:rPr lang="it-IT" dirty="0" smtClean="0"/>
              <a:t> per riutilizzo del codice</a:t>
            </a:r>
          </a:p>
          <a:p>
            <a:pPr lvl="1"/>
            <a:r>
              <a:rPr lang="it-IT" dirty="0" smtClean="0"/>
              <a:t>Integrato in VS 2013</a:t>
            </a:r>
          </a:p>
          <a:p>
            <a:pPr lvl="1"/>
            <a:r>
              <a:rPr lang="it-IT" dirty="0" smtClean="0"/>
              <a:t>Oppure </a:t>
            </a:r>
            <a:r>
              <a:rPr lang="it-IT" dirty="0" err="1" smtClean="0"/>
              <a:t>linked</a:t>
            </a:r>
            <a:r>
              <a:rPr lang="it-IT" dirty="0" smtClean="0"/>
              <a:t> file</a:t>
            </a:r>
          </a:p>
          <a:p>
            <a:r>
              <a:rPr lang="it-IT" dirty="0" smtClean="0"/>
              <a:t>Astrarre le parti specifiche di ogni piattaforma</a:t>
            </a:r>
          </a:p>
          <a:p>
            <a:pPr lvl="1"/>
            <a:r>
              <a:rPr lang="it-IT" dirty="0" smtClean="0"/>
              <a:t>IO, GPS, Camera, classi non del </a:t>
            </a:r>
            <a:r>
              <a:rPr lang="it-IT" dirty="0" err="1" smtClean="0"/>
              <a:t>fx</a:t>
            </a:r>
            <a:endParaRPr lang="it-IT" dirty="0" smtClean="0"/>
          </a:p>
          <a:p>
            <a:r>
              <a:rPr lang="it-IT" dirty="0" smtClean="0"/>
              <a:t>Interfacce</a:t>
            </a:r>
          </a:p>
          <a:p>
            <a:pPr lvl="1"/>
            <a:r>
              <a:rPr lang="it-IT" dirty="0" err="1" smtClean="0"/>
              <a:t>Dependency</a:t>
            </a:r>
            <a:r>
              <a:rPr lang="it-IT" dirty="0" smtClean="0"/>
              <a:t> </a:t>
            </a:r>
            <a:r>
              <a:rPr lang="it-IT" dirty="0" err="1" smtClean="0"/>
              <a:t>injection</a:t>
            </a:r>
            <a:r>
              <a:rPr lang="it-IT" dirty="0" smtClean="0"/>
              <a:t> (</a:t>
            </a:r>
            <a:r>
              <a:rPr lang="it-IT" dirty="0" err="1" smtClean="0"/>
              <a:t>TinyIoC</a:t>
            </a:r>
            <a:r>
              <a:rPr lang="it-IT" dirty="0" smtClean="0"/>
              <a:t> o </a:t>
            </a:r>
            <a:r>
              <a:rPr lang="it-IT" dirty="0" err="1" smtClean="0"/>
              <a:t>Ninject</a:t>
            </a:r>
            <a:r>
              <a:rPr lang="it-IT" dirty="0" smtClean="0"/>
              <a:t>)</a:t>
            </a:r>
            <a:endParaRPr lang="it-IT" dirty="0"/>
          </a:p>
          <a:p>
            <a:r>
              <a:rPr lang="it-IT" dirty="0" err="1" smtClean="0"/>
              <a:t>Xamarin</a:t>
            </a:r>
            <a:r>
              <a:rPr lang="it-IT" dirty="0" smtClean="0"/>
              <a:t> Mobile</a:t>
            </a:r>
          </a:p>
          <a:p>
            <a:r>
              <a:rPr lang="it-IT" dirty="0" err="1" smtClean="0"/>
              <a:t>ViewModel</a:t>
            </a:r>
            <a:r>
              <a:rPr lang="it-IT" dirty="0" smtClean="0"/>
              <a:t>? Dipende, in generale direi di no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61872" y="2039265"/>
            <a:ext cx="853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dirty="0" smtClean="0"/>
              <a:t>UI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42881" y="2039265"/>
            <a:ext cx="1038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Code</a:t>
            </a:r>
            <a:endParaRPr lang="en-US" sz="2400" b="1" dirty="0"/>
          </a:p>
        </p:txBody>
      </p:sp>
      <p:sp>
        <p:nvSpPr>
          <p:cNvPr id="9" name="Right Arrow 8"/>
          <p:cNvSpPr/>
          <p:nvPr/>
        </p:nvSpPr>
        <p:spPr>
          <a:xfrm>
            <a:off x="3673502" y="1851746"/>
            <a:ext cx="4869380" cy="94620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0800000">
            <a:off x="2115045" y="1851744"/>
            <a:ext cx="1558457" cy="94620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74446" y="2139629"/>
            <a:ext cx="1199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Controller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3500" y="2131598"/>
            <a:ext cx="4373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Domain Model - Service </a:t>
            </a:r>
            <a:r>
              <a:rPr lang="it-IT" dirty="0" err="1" smtClean="0">
                <a:solidFill>
                  <a:schemeClr val="bg1"/>
                </a:solidFill>
              </a:rPr>
              <a:t>Layer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45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Riutilizzo</a:t>
            </a:r>
            <a:r>
              <a:rPr lang="fr-FR" dirty="0" smtClean="0"/>
              <a:t> </a:t>
            </a:r>
            <a:r>
              <a:rPr lang="fr-FR" dirty="0" err="1" smtClean="0"/>
              <a:t>del</a:t>
            </a:r>
            <a:r>
              <a:rPr lang="fr-FR" dirty="0" smtClean="0"/>
              <a:t> </a:t>
            </a:r>
            <a:r>
              <a:rPr lang="fr-FR" dirty="0" err="1" smtClean="0"/>
              <a:t>codice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44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PCL: assolutamente</a:t>
            </a:r>
          </a:p>
          <a:p>
            <a:r>
              <a:rPr lang="it-IT" dirty="0" smtClean="0"/>
              <a:t>Imparare i </a:t>
            </a:r>
            <a:r>
              <a:rPr lang="it-IT" dirty="0" err="1" smtClean="0"/>
              <a:t>binding</a:t>
            </a:r>
            <a:r>
              <a:rPr lang="it-IT" dirty="0" smtClean="0"/>
              <a:t> di </a:t>
            </a:r>
            <a:r>
              <a:rPr lang="it-IT" dirty="0" err="1" smtClean="0"/>
              <a:t>Objective</a:t>
            </a:r>
            <a:r>
              <a:rPr lang="it-IT" dirty="0" smtClean="0"/>
              <a:t> C e Java</a:t>
            </a:r>
          </a:p>
          <a:p>
            <a:pPr lvl="1"/>
            <a:r>
              <a:rPr lang="it-IT" dirty="0" smtClean="0"/>
              <a:t>Guardare la doc ufficiale</a:t>
            </a:r>
          </a:p>
          <a:p>
            <a:pPr lvl="1"/>
            <a:r>
              <a:rPr lang="it-IT" dirty="0" smtClean="0"/>
              <a:t>Consultare tutorial, articoli e video</a:t>
            </a:r>
          </a:p>
          <a:p>
            <a:r>
              <a:rPr lang="it-IT" dirty="0" err="1" smtClean="0"/>
              <a:t>iOS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Provare in release e sui </a:t>
            </a:r>
            <a:r>
              <a:rPr lang="it-IT" dirty="0" err="1" smtClean="0"/>
              <a:t>device</a:t>
            </a:r>
            <a:endParaRPr lang="it-IT" dirty="0"/>
          </a:p>
          <a:p>
            <a:pPr lvl="1"/>
            <a:r>
              <a:rPr lang="it-IT" dirty="0" smtClean="0"/>
              <a:t>Ottimizzare il </a:t>
            </a:r>
            <a:r>
              <a:rPr lang="it-IT" dirty="0" err="1" smtClean="0"/>
              <a:t>linking</a:t>
            </a:r>
            <a:endParaRPr lang="it-IT" dirty="0" smtClean="0"/>
          </a:p>
          <a:p>
            <a:pPr lvl="1"/>
            <a:r>
              <a:rPr lang="it-IT" dirty="0" smtClean="0"/>
              <a:t>Non usare API obsolete</a:t>
            </a:r>
          </a:p>
          <a:p>
            <a:r>
              <a:rPr lang="it-IT" dirty="0" err="1" smtClean="0"/>
              <a:t>Android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VM alternativa: es </a:t>
            </a:r>
            <a:r>
              <a:rPr lang="it-IT" dirty="0" err="1" smtClean="0"/>
              <a:t>Genymotion</a:t>
            </a:r>
            <a:endParaRPr lang="it-IT" dirty="0" smtClean="0"/>
          </a:p>
          <a:p>
            <a:pPr lvl="1"/>
            <a:r>
              <a:rPr lang="it-IT" dirty="0" smtClean="0"/>
              <a:t>Testare sui </a:t>
            </a:r>
            <a:r>
              <a:rPr lang="it-IT" dirty="0" err="1" smtClean="0"/>
              <a:t>device</a:t>
            </a:r>
            <a:r>
              <a:rPr lang="it-IT" dirty="0" smtClean="0"/>
              <a:t> veri (automatizzati e non)</a:t>
            </a:r>
          </a:p>
          <a:p>
            <a:pPr lvl="2"/>
            <a:r>
              <a:rPr lang="en-US" dirty="0"/>
              <a:t>Samsung Remote Test Lab </a:t>
            </a:r>
            <a:endParaRPr lang="en-US" dirty="0" smtClean="0"/>
          </a:p>
          <a:p>
            <a:pPr lvl="2"/>
            <a:r>
              <a:rPr lang="it-IT" dirty="0" err="1" smtClean="0"/>
              <a:t>DeviceAnywhere</a:t>
            </a:r>
            <a:endParaRPr lang="it-IT" dirty="0" smtClean="0"/>
          </a:p>
          <a:p>
            <a:pPr lvl="2"/>
            <a:r>
              <a:rPr lang="it-IT" dirty="0" err="1" smtClean="0"/>
              <a:t>TestDroid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570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Sviluppo per </a:t>
            </a:r>
            <a:r>
              <a:rPr lang="it-IT" dirty="0" err="1" smtClean="0"/>
              <a:t>iOS</a:t>
            </a:r>
            <a:r>
              <a:rPr lang="it-IT" dirty="0" smtClean="0"/>
              <a:t> e </a:t>
            </a:r>
            <a:r>
              <a:rPr lang="it-IT" dirty="0" err="1" smtClean="0"/>
              <a:t>Android</a:t>
            </a:r>
            <a:endParaRPr lang="it-IT" dirty="0" smtClean="0"/>
          </a:p>
          <a:p>
            <a:r>
              <a:rPr lang="it-IT" dirty="0" smtClean="0"/>
              <a:t>Strumenti di </a:t>
            </a:r>
            <a:r>
              <a:rPr lang="it-IT" dirty="0" err="1" smtClean="0"/>
              <a:t>Xamarin</a:t>
            </a:r>
            <a:endParaRPr lang="it-IT" dirty="0" smtClean="0"/>
          </a:p>
          <a:p>
            <a:r>
              <a:rPr lang="it-IT" dirty="0" smtClean="0"/>
              <a:t>Riutilizzo del codice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3623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/>
              <a:t>m</a:t>
            </a:r>
            <a:r>
              <a:rPr lang="it-IT" dirty="0" smtClean="0"/>
              <a:t>ateriale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Lascia il feedback su questa sessione,</a:t>
            </a:r>
          </a:p>
          <a:p>
            <a:pPr marL="0" indent="0">
              <a:buNone/>
            </a:pPr>
            <a:r>
              <a:rPr lang="it-IT" dirty="0" smtClean="0"/>
              <a:t>potrai essere estratto per i nostri premi!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Seguici su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err="1" smtClean="0"/>
              <a:t>Twitter</a:t>
            </a:r>
            <a:r>
              <a:rPr lang="it-IT" dirty="0" smtClean="0"/>
              <a:t> @</a:t>
            </a:r>
            <a:r>
              <a:rPr lang="it-IT" dirty="0" err="1" smtClean="0"/>
              <a:t>CommunityDaysIT</a:t>
            </a:r>
            <a:endParaRPr lang="it-IT" dirty="0" smtClean="0"/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Facebook http://facebook.com/cdaysit</a:t>
            </a:r>
          </a:p>
          <a:p>
            <a:pPr marL="0" indent="0">
              <a:buNone/>
            </a:pPr>
            <a:r>
              <a:rPr lang="it-IT" dirty="0" smtClean="0"/>
              <a:t>	#CDays14</a:t>
            </a:r>
          </a:p>
          <a:p>
            <a:endParaRPr lang="it-I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325" y="1942440"/>
            <a:ext cx="2847862" cy="284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1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88122" y="674307"/>
            <a:ext cx="10603460" cy="2034243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8122" y="134938"/>
            <a:ext cx="9916377" cy="482600"/>
          </a:xfrm>
          <a:ln>
            <a:noFill/>
          </a:ln>
        </p:spPr>
        <p:txBody>
          <a:bodyPr>
            <a:noAutofit/>
          </a:bodyPr>
          <a:lstStyle/>
          <a:p>
            <a:r>
              <a:rPr lang="it-IT" sz="3000" b="0" dirty="0">
                <a:ln w="0"/>
                <a:latin typeface="Segoe UI" panose="020B0502040204020203" pitchFamily="34" charset="0"/>
                <a:cs typeface="Segoe UI" panose="020B0502040204020203" pitchFamily="34" charset="0"/>
              </a:rPr>
              <a:t>Grazie a</a:t>
            </a: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1" y="-176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/>
          </a:p>
        </p:txBody>
      </p:sp>
      <p:sp>
        <p:nvSpPr>
          <p:cNvPr id="33" name="Rectangle 32"/>
          <p:cNvSpPr/>
          <p:nvPr/>
        </p:nvSpPr>
        <p:spPr>
          <a:xfrm>
            <a:off x="11699072" y="6402083"/>
            <a:ext cx="11856640" cy="3203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1" y="-176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/>
          </a:p>
        </p:txBody>
      </p:sp>
      <p:sp>
        <p:nvSpPr>
          <p:cNvPr id="25" name="Rectangle 24"/>
          <p:cNvSpPr/>
          <p:nvPr/>
        </p:nvSpPr>
        <p:spPr>
          <a:xfrm>
            <a:off x="7951409" y="784411"/>
            <a:ext cx="2800893" cy="574453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2933" b="1" dirty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113857" y="872335"/>
            <a:ext cx="2208245" cy="680857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32" name="Rectangle 31"/>
          <p:cNvSpPr/>
          <p:nvPr/>
        </p:nvSpPr>
        <p:spPr>
          <a:xfrm>
            <a:off x="1113857" y="1662945"/>
            <a:ext cx="2208245" cy="705019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35" name="Rectangle 34"/>
          <p:cNvSpPr/>
          <p:nvPr/>
        </p:nvSpPr>
        <p:spPr>
          <a:xfrm>
            <a:off x="3994177" y="872335"/>
            <a:ext cx="2208245" cy="680857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2" name="Rectangle 21"/>
          <p:cNvSpPr/>
          <p:nvPr/>
        </p:nvSpPr>
        <p:spPr>
          <a:xfrm>
            <a:off x="3994177" y="1687105"/>
            <a:ext cx="2208245" cy="68085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532" y="1772932"/>
            <a:ext cx="1905265" cy="508071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7532" y="3030285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6504" y="3024072"/>
            <a:ext cx="1905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2007" y="2930373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26281" y="2955525"/>
            <a:ext cx="1810940" cy="48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2055" y="3738942"/>
            <a:ext cx="2087659" cy="55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6504" y="4404478"/>
            <a:ext cx="1889825" cy="50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3250" y="5128760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004" y="4458171"/>
            <a:ext cx="1905265" cy="5080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40" y="3706909"/>
            <a:ext cx="1994036" cy="5317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16" y="5895409"/>
            <a:ext cx="1550388" cy="413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40750" y="961628"/>
            <a:ext cx="1758037" cy="5669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310" y="3699043"/>
            <a:ext cx="1897318" cy="50595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504" y="3732281"/>
            <a:ext cx="1772675" cy="4727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95" y="4458171"/>
            <a:ext cx="1722199" cy="4592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683" y="4521679"/>
            <a:ext cx="1428949" cy="3810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370" y="5172165"/>
            <a:ext cx="1835592" cy="48949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56" y="5148004"/>
            <a:ext cx="1944120" cy="5184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62" y="5185759"/>
            <a:ext cx="1784614" cy="47589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60" y="961628"/>
            <a:ext cx="1906441" cy="5083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494" y="1740621"/>
            <a:ext cx="1816268" cy="484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77" y="5858788"/>
            <a:ext cx="1428571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2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Sviluppare su </a:t>
            </a:r>
            <a:r>
              <a:rPr lang="it-IT" dirty="0" err="1" smtClean="0"/>
              <a:t>iOS</a:t>
            </a:r>
            <a:r>
              <a:rPr lang="it-IT" dirty="0" smtClean="0"/>
              <a:t> e </a:t>
            </a:r>
            <a:r>
              <a:rPr lang="it-IT" dirty="0" err="1" smtClean="0"/>
              <a:t>Android</a:t>
            </a:r>
            <a:endParaRPr lang="it-IT" dirty="0" smtClean="0"/>
          </a:p>
          <a:p>
            <a:r>
              <a:rPr lang="it-IT" dirty="0" smtClean="0"/>
              <a:t>Ambiente di sviluppo</a:t>
            </a:r>
          </a:p>
          <a:p>
            <a:r>
              <a:rPr lang="it-IT" dirty="0" smtClean="0"/>
              <a:t>Hello world</a:t>
            </a:r>
          </a:p>
          <a:p>
            <a:r>
              <a:rPr lang="it-IT" dirty="0" smtClean="0"/>
              <a:t>Hello </a:t>
            </a:r>
            <a:r>
              <a:rPr lang="it-IT" dirty="0" err="1" smtClean="0"/>
              <a:t>real</a:t>
            </a:r>
            <a:r>
              <a:rPr lang="it-IT" dirty="0" smtClean="0"/>
              <a:t> world</a:t>
            </a:r>
          </a:p>
          <a:p>
            <a:pPr lvl="1"/>
            <a:endParaRPr lang="it-IT" dirty="0" smtClean="0"/>
          </a:p>
          <a:p>
            <a:pPr marL="609515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41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Premessa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Vogliamo sviluppare un’</a:t>
            </a:r>
            <a:r>
              <a:rPr lang="it-IT" dirty="0" err="1" smtClean="0"/>
              <a:t>app</a:t>
            </a:r>
            <a:r>
              <a:rPr lang="it-IT" dirty="0" smtClean="0"/>
              <a:t> </a:t>
            </a:r>
            <a:r>
              <a:rPr lang="it-IT" b="1" dirty="0" smtClean="0"/>
              <a:t>nativa</a:t>
            </a:r>
          </a:p>
          <a:p>
            <a:r>
              <a:rPr lang="it-IT" dirty="0" smtClean="0"/>
              <a:t>Esistono alternative</a:t>
            </a:r>
          </a:p>
          <a:p>
            <a:pPr lvl="1"/>
            <a:r>
              <a:rPr lang="it-IT" dirty="0" smtClean="0"/>
              <a:t>HTML5</a:t>
            </a:r>
          </a:p>
          <a:p>
            <a:pPr lvl="1"/>
            <a:r>
              <a:rPr lang="it-IT" dirty="0" err="1" smtClean="0"/>
              <a:t>Flex</a:t>
            </a:r>
            <a:r>
              <a:rPr lang="it-IT" dirty="0" smtClean="0"/>
              <a:t>/Flash/Air</a:t>
            </a:r>
          </a:p>
          <a:p>
            <a:pPr lvl="1"/>
            <a:r>
              <a:rPr lang="en-US" dirty="0"/>
              <a:t>RAD Studio </a:t>
            </a:r>
            <a:r>
              <a:rPr lang="en-US" dirty="0" smtClean="0"/>
              <a:t>XE5</a:t>
            </a:r>
          </a:p>
          <a:p>
            <a:r>
              <a:rPr lang="it-IT" dirty="0" smtClean="0"/>
              <a:t>Emulano l’interfaccia oppure usano le API native</a:t>
            </a:r>
          </a:p>
          <a:p>
            <a:r>
              <a:rPr lang="it-IT" dirty="0" smtClean="0"/>
              <a:t>E’ vero</a:t>
            </a:r>
          </a:p>
          <a:p>
            <a:pPr lvl="1"/>
            <a:r>
              <a:rPr lang="it-IT" dirty="0" smtClean="0"/>
              <a:t>Sviluppare su più piattaforme costa, se lo si vuole fare per bene</a:t>
            </a:r>
          </a:p>
          <a:p>
            <a:pPr lvl="1"/>
            <a:r>
              <a:rPr lang="it-IT" dirty="0" smtClean="0"/>
              <a:t>Sarebbe più sensato avere un </a:t>
            </a:r>
            <a:r>
              <a:rPr lang="it-IT" dirty="0" err="1" smtClean="0"/>
              <a:t>dev</a:t>
            </a:r>
            <a:r>
              <a:rPr lang="it-IT" dirty="0" smtClean="0"/>
              <a:t> per piattaforma</a:t>
            </a:r>
          </a:p>
          <a:p>
            <a:r>
              <a:rPr lang="it-IT" dirty="0" smtClean="0"/>
              <a:t>Ma noi</a:t>
            </a:r>
          </a:p>
          <a:p>
            <a:pPr lvl="1"/>
            <a:r>
              <a:rPr lang="it-IT" dirty="0" smtClean="0"/>
              <a:t>Vogliamo usare .NET perché lo conosciamo bene</a:t>
            </a:r>
          </a:p>
          <a:p>
            <a:pPr lvl="1"/>
            <a:r>
              <a:rPr lang="it-IT" dirty="0" smtClean="0"/>
              <a:t>Vogliamo riutilizzare il codice per essere veloci almeno in questo</a:t>
            </a:r>
          </a:p>
          <a:p>
            <a:pPr lvl="1"/>
            <a:endParaRPr lang="it-IT" dirty="0" smtClean="0"/>
          </a:p>
          <a:p>
            <a:pPr lvl="1"/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90238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Cos’è </a:t>
            </a:r>
            <a:r>
              <a:rPr lang="it-IT" dirty="0" err="1" smtClean="0"/>
              <a:t>Xamarin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App</a:t>
            </a:r>
            <a:r>
              <a:rPr lang="it-IT" dirty="0" smtClean="0"/>
              <a:t> native</a:t>
            </a:r>
          </a:p>
          <a:p>
            <a:r>
              <a:rPr lang="it-IT" dirty="0" err="1" smtClean="0"/>
              <a:t>Tool</a:t>
            </a:r>
            <a:r>
              <a:rPr lang="it-IT" dirty="0" smtClean="0"/>
              <a:t> di sviluppo per </a:t>
            </a:r>
            <a:r>
              <a:rPr lang="it-IT" dirty="0" err="1" smtClean="0"/>
              <a:t>iOS</a:t>
            </a:r>
            <a:r>
              <a:rPr lang="it-IT" dirty="0" smtClean="0"/>
              <a:t>, Mac e </a:t>
            </a:r>
            <a:r>
              <a:rPr lang="it-IT" dirty="0" err="1" smtClean="0"/>
              <a:t>Android</a:t>
            </a:r>
            <a:endParaRPr lang="it-IT" dirty="0" smtClean="0"/>
          </a:p>
          <a:p>
            <a:r>
              <a:rPr lang="it-IT" dirty="0" smtClean="0"/>
              <a:t>Basato </a:t>
            </a:r>
            <a:r>
              <a:rPr lang="it-IT" dirty="0" smtClean="0"/>
              <a:t>su Mono</a:t>
            </a:r>
          </a:p>
          <a:p>
            <a:pPr lvl="1"/>
            <a:r>
              <a:rPr lang="it-IT" dirty="0" err="1" smtClean="0"/>
              <a:t>Porting</a:t>
            </a:r>
            <a:r>
              <a:rPr lang="it-IT" dirty="0" smtClean="0"/>
              <a:t> su Linux e Mac di .NET</a:t>
            </a:r>
          </a:p>
          <a:p>
            <a:r>
              <a:rPr lang="it-IT" dirty="0" err="1" smtClean="0"/>
              <a:t>Wrapper</a:t>
            </a:r>
            <a:r>
              <a:rPr lang="it-IT" dirty="0" smtClean="0"/>
              <a:t>/</a:t>
            </a:r>
            <a:r>
              <a:rPr lang="it-IT" dirty="0" err="1" smtClean="0"/>
              <a:t>binding</a:t>
            </a:r>
            <a:r>
              <a:rPr lang="it-IT" dirty="0" smtClean="0"/>
              <a:t> su API native</a:t>
            </a:r>
          </a:p>
          <a:p>
            <a:r>
              <a:rPr lang="it-IT" dirty="0" smtClean="0"/>
              <a:t>Permette l’uso delle conoscenze .NET e del linguaggio C#</a:t>
            </a:r>
          </a:p>
          <a:p>
            <a:pPr lvl="1"/>
            <a:r>
              <a:rPr lang="it-IT" dirty="0" smtClean="0"/>
              <a:t>Tranne per la UI: no XAML</a:t>
            </a:r>
          </a:p>
          <a:p>
            <a:r>
              <a:rPr lang="it-IT" dirty="0" smtClean="0"/>
              <a:t>Dobbiamo però conoscere ogni piattaforma</a:t>
            </a:r>
          </a:p>
          <a:p>
            <a:pPr lvl="1"/>
            <a:r>
              <a:rPr lang="it-IT" dirty="0" smtClean="0"/>
              <a:t>Pro e contro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963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Sviluppo nativo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err="1" smtClean="0"/>
              <a:t>iOS</a:t>
            </a:r>
            <a:endParaRPr lang="it-IT" dirty="0" smtClean="0"/>
          </a:p>
          <a:p>
            <a:pPr lvl="1"/>
            <a:r>
              <a:rPr lang="it-IT" dirty="0" smtClean="0"/>
              <a:t>Pattern MVC</a:t>
            </a:r>
          </a:p>
          <a:p>
            <a:pPr lvl="1"/>
            <a:r>
              <a:rPr lang="it-IT" dirty="0" smtClean="0"/>
              <a:t>UI tramite </a:t>
            </a:r>
            <a:r>
              <a:rPr lang="it-IT" dirty="0" err="1" smtClean="0"/>
              <a:t>Xib</a:t>
            </a:r>
            <a:r>
              <a:rPr lang="it-IT" dirty="0" smtClean="0"/>
              <a:t> o </a:t>
            </a:r>
            <a:r>
              <a:rPr lang="it-IT" dirty="0" err="1" smtClean="0"/>
              <a:t>Storyboard</a:t>
            </a:r>
            <a:endParaRPr lang="it-IT" dirty="0" smtClean="0"/>
          </a:p>
          <a:p>
            <a:pPr lvl="2"/>
            <a:r>
              <a:rPr lang="it-IT" dirty="0" smtClean="0"/>
              <a:t>Flusso tra le pagine</a:t>
            </a:r>
          </a:p>
          <a:p>
            <a:pPr lvl="1"/>
            <a:r>
              <a:rPr lang="it-IT" dirty="0" smtClean="0"/>
              <a:t>Interfaccia RAD: </a:t>
            </a:r>
            <a:r>
              <a:rPr lang="it-IT" dirty="0" err="1" smtClean="0"/>
              <a:t>canvas</a:t>
            </a:r>
            <a:r>
              <a:rPr lang="it-IT" dirty="0" smtClean="0"/>
              <a:t> (auto layout)</a:t>
            </a:r>
          </a:p>
          <a:p>
            <a:pPr lvl="1"/>
            <a:r>
              <a:rPr lang="it-IT" dirty="0" err="1" smtClean="0"/>
              <a:t>Objective</a:t>
            </a:r>
            <a:r>
              <a:rPr lang="it-IT" dirty="0" smtClean="0"/>
              <a:t> C (C++)</a:t>
            </a:r>
          </a:p>
          <a:p>
            <a:pPr lvl="1"/>
            <a:r>
              <a:rPr lang="it-IT" dirty="0" err="1" smtClean="0"/>
              <a:t>Cocoa</a:t>
            </a:r>
            <a:r>
              <a:rPr lang="it-IT" dirty="0" smtClean="0"/>
              <a:t> </a:t>
            </a:r>
            <a:r>
              <a:rPr lang="it-IT" dirty="0" err="1" smtClean="0"/>
              <a:t>frameworks</a:t>
            </a:r>
            <a:r>
              <a:rPr lang="it-IT" dirty="0" smtClean="0"/>
              <a:t>: AV, </a:t>
            </a:r>
            <a:r>
              <a:rPr lang="it-IT" dirty="0" err="1" smtClean="0"/>
              <a:t>Animation</a:t>
            </a:r>
            <a:r>
              <a:rPr lang="it-IT" dirty="0" smtClean="0"/>
              <a:t>, Image, OpenGL, </a:t>
            </a:r>
            <a:r>
              <a:rPr lang="it-IT" dirty="0" err="1" smtClean="0"/>
              <a:t>ecc</a:t>
            </a:r>
            <a:endParaRPr lang="it-IT" dirty="0" smtClean="0"/>
          </a:p>
          <a:p>
            <a:r>
              <a:rPr lang="it-IT" dirty="0" err="1" smtClean="0"/>
              <a:t>Android</a:t>
            </a:r>
            <a:endParaRPr lang="it-IT" dirty="0" smtClean="0"/>
          </a:p>
          <a:p>
            <a:pPr lvl="1"/>
            <a:r>
              <a:rPr lang="it-IT" dirty="0" smtClean="0"/>
              <a:t>Pattern MVP</a:t>
            </a:r>
          </a:p>
          <a:p>
            <a:pPr lvl="1"/>
            <a:r>
              <a:rPr lang="it-IT" dirty="0" smtClean="0"/>
              <a:t>UI tramite AXML: simile a XAML</a:t>
            </a:r>
          </a:p>
          <a:p>
            <a:pPr lvl="1"/>
            <a:r>
              <a:rPr lang="it-IT" dirty="0" smtClean="0"/>
              <a:t>Designer e markup: multi layout</a:t>
            </a:r>
          </a:p>
          <a:p>
            <a:pPr lvl="1"/>
            <a:r>
              <a:rPr lang="it-IT" dirty="0" smtClean="0"/>
              <a:t>Java (C++)</a:t>
            </a:r>
          </a:p>
          <a:p>
            <a:pPr lvl="1"/>
            <a:r>
              <a:rPr lang="it-IT" dirty="0" err="1" smtClean="0"/>
              <a:t>Android</a:t>
            </a:r>
            <a:r>
              <a:rPr lang="it-IT" dirty="0" smtClean="0"/>
              <a:t> Application Framework: media, </a:t>
            </a:r>
            <a:r>
              <a:rPr lang="it-IT" dirty="0" err="1" smtClean="0"/>
              <a:t>animation</a:t>
            </a:r>
            <a:r>
              <a:rPr lang="it-IT" dirty="0" smtClean="0"/>
              <a:t>, </a:t>
            </a:r>
            <a:r>
              <a:rPr lang="it-IT" dirty="0" err="1" smtClean="0"/>
              <a:t>ecc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549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Sviluppo</a:t>
            </a:r>
            <a:r>
              <a:rPr lang="fr-FR" dirty="0" smtClean="0"/>
              <a:t> con </a:t>
            </a:r>
            <a:r>
              <a:rPr lang="fr-FR" dirty="0" err="1" smtClean="0"/>
              <a:t>strumenti</a:t>
            </a:r>
            <a:r>
              <a:rPr lang="fr-FR" dirty="0" smtClean="0"/>
              <a:t> « </a:t>
            </a:r>
            <a:r>
              <a:rPr lang="fr-FR" dirty="0" err="1" smtClean="0"/>
              <a:t>ufficiali</a:t>
            </a:r>
            <a:r>
              <a:rPr lang="fr-FR" dirty="0" smtClean="0"/>
              <a:t> » su </a:t>
            </a:r>
            <a:r>
              <a:rPr lang="fr-FR" dirty="0" err="1" smtClean="0"/>
              <a:t>iOS</a:t>
            </a:r>
            <a:r>
              <a:rPr lang="fr-FR" dirty="0" smtClean="0"/>
              <a:t> e Android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994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Ambiente di sviluppo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Xamarin</a:t>
            </a:r>
            <a:r>
              <a:rPr lang="it-IT" dirty="0" smtClean="0"/>
              <a:t> Studio</a:t>
            </a:r>
          </a:p>
          <a:p>
            <a:pPr lvl="1"/>
            <a:r>
              <a:rPr lang="it-IT" dirty="0" smtClean="0"/>
              <a:t>Per Mac OSX e Windows</a:t>
            </a:r>
          </a:p>
          <a:p>
            <a:r>
              <a:rPr lang="it-IT" dirty="0" err="1" smtClean="0"/>
              <a:t>Frameworks</a:t>
            </a:r>
            <a:r>
              <a:rPr lang="it-IT" dirty="0" smtClean="0"/>
              <a:t>: </a:t>
            </a:r>
            <a:r>
              <a:rPr lang="it-IT" dirty="0" err="1" smtClean="0"/>
              <a:t>Xamarin</a:t>
            </a:r>
            <a:r>
              <a:rPr lang="it-IT" dirty="0" smtClean="0"/>
              <a:t> </a:t>
            </a:r>
            <a:r>
              <a:rPr lang="it-IT" dirty="0" err="1" smtClean="0"/>
              <a:t>Android</a:t>
            </a:r>
            <a:r>
              <a:rPr lang="it-IT" dirty="0" smtClean="0"/>
              <a:t>, </a:t>
            </a:r>
            <a:r>
              <a:rPr lang="it-IT" dirty="0" err="1" smtClean="0"/>
              <a:t>Xamain</a:t>
            </a:r>
            <a:r>
              <a:rPr lang="it-IT" dirty="0" smtClean="0"/>
              <a:t> </a:t>
            </a:r>
            <a:r>
              <a:rPr lang="it-IT" dirty="0" err="1" smtClean="0"/>
              <a:t>iOS</a:t>
            </a:r>
            <a:endParaRPr lang="it-IT" dirty="0" smtClean="0"/>
          </a:p>
          <a:p>
            <a:r>
              <a:rPr lang="it-IT" dirty="0" smtClean="0"/>
              <a:t>Integrazione con Visual Studio</a:t>
            </a:r>
          </a:p>
          <a:p>
            <a:pPr lvl="1"/>
            <a:r>
              <a:rPr lang="it-IT" dirty="0" err="1" smtClean="0"/>
              <a:t>Template</a:t>
            </a:r>
            <a:endParaRPr lang="en-US" dirty="0"/>
          </a:p>
          <a:p>
            <a:pPr lvl="1"/>
            <a:r>
              <a:rPr lang="it-IT" dirty="0" smtClean="0"/>
              <a:t>Debugging remoto su Mac OSX</a:t>
            </a:r>
          </a:p>
          <a:p>
            <a:pPr lvl="1"/>
            <a:r>
              <a:rPr lang="it-IT" dirty="0" smtClean="0"/>
              <a:t>Non supporta custom </a:t>
            </a:r>
            <a:r>
              <a:rPr lang="it-IT" dirty="0" err="1" smtClean="0"/>
              <a:t>binding</a:t>
            </a:r>
            <a:endParaRPr lang="it-IT" dirty="0" smtClean="0"/>
          </a:p>
          <a:p>
            <a:pPr lvl="1"/>
            <a:r>
              <a:rPr lang="it-IT" dirty="0" smtClean="0"/>
              <a:t>C’è tutto: TFS, </a:t>
            </a:r>
            <a:r>
              <a:rPr lang="it-IT" dirty="0" err="1" smtClean="0"/>
              <a:t>Git</a:t>
            </a:r>
            <a:r>
              <a:rPr lang="it-IT" dirty="0" smtClean="0"/>
              <a:t>, </a:t>
            </a:r>
            <a:r>
              <a:rPr lang="it-IT" dirty="0" err="1" smtClean="0"/>
              <a:t>Intellisense</a:t>
            </a:r>
            <a:r>
              <a:rPr lang="it-IT" dirty="0" smtClean="0"/>
              <a:t>, </a:t>
            </a:r>
            <a:r>
              <a:rPr lang="it-IT" dirty="0" err="1" smtClean="0"/>
              <a:t>ecc</a:t>
            </a:r>
            <a:endParaRPr lang="it-IT" dirty="0" smtClean="0"/>
          </a:p>
          <a:p>
            <a:r>
              <a:rPr lang="it-IT" dirty="0" smtClean="0"/>
              <a:t>Designer per </a:t>
            </a:r>
            <a:r>
              <a:rPr lang="it-IT" dirty="0" err="1" smtClean="0"/>
              <a:t>Android</a:t>
            </a:r>
            <a:r>
              <a:rPr lang="it-IT" dirty="0" smtClean="0"/>
              <a:t> (</a:t>
            </a:r>
            <a:r>
              <a:rPr lang="it-IT" dirty="0" err="1" smtClean="0"/>
              <a:t>iOS</a:t>
            </a:r>
            <a:r>
              <a:rPr lang="it-IT" dirty="0" smtClean="0"/>
              <a:t> in </a:t>
            </a:r>
            <a:r>
              <a:rPr lang="it-IT" dirty="0" err="1" smtClean="0"/>
              <a:t>alpha</a:t>
            </a:r>
            <a:r>
              <a:rPr lang="it-IT" dirty="0" smtClean="0"/>
              <a:t>)</a:t>
            </a:r>
          </a:p>
          <a:p>
            <a:r>
              <a:rPr lang="it-IT" dirty="0" smtClean="0"/>
              <a:t>Componenti (tipo </a:t>
            </a:r>
            <a:r>
              <a:rPr lang="it-IT" dirty="0" err="1" smtClean="0"/>
              <a:t>NuGet</a:t>
            </a:r>
            <a:r>
              <a:rPr lang="it-IT" dirty="0" smtClean="0"/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20735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Hello world in </a:t>
            </a:r>
            <a:r>
              <a:rPr lang="fr-FR" dirty="0" err="1" smtClean="0"/>
              <a:t>iOS</a:t>
            </a:r>
            <a:r>
              <a:rPr lang="fr-FR" dirty="0" smtClean="0"/>
              <a:t> e Android con </a:t>
            </a:r>
            <a:r>
              <a:rPr lang="fr-FR" dirty="0" err="1" smtClean="0"/>
              <a:t>Xamarin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87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.potx" id="{75FC2BD7-1036-415C-BCD6-43A68CB4CD13}" vid="{44A79119-A5CD-4A00-B11E-9D6729F676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188</TotalTime>
  <Words>628</Words>
  <Application>Microsoft Office PowerPoint</Application>
  <PresentationFormat>Widescreen</PresentationFormat>
  <Paragraphs>142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Segoe UI</vt:lpstr>
      <vt:lpstr>Verdana</vt:lpstr>
      <vt:lpstr>Wingdings 2</vt:lpstr>
      <vt:lpstr>View</vt:lpstr>
      <vt:lpstr>VS01 - Costruire applicazioni cross-platform con Visual Studio 2013 e Xamarin </vt:lpstr>
      <vt:lpstr>Grazie a</vt:lpstr>
      <vt:lpstr>Agenda</vt:lpstr>
      <vt:lpstr>Premessa</vt:lpstr>
      <vt:lpstr>Cos’è Xamarin</vt:lpstr>
      <vt:lpstr>Sviluppo nativo</vt:lpstr>
      <vt:lpstr>demo</vt:lpstr>
      <vt:lpstr>Ambiente di sviluppo</vt:lpstr>
      <vt:lpstr>demo</vt:lpstr>
      <vt:lpstr>Come funziona Xamarin</vt:lpstr>
      <vt:lpstr>API </vt:lpstr>
      <vt:lpstr>Architettura</vt:lpstr>
      <vt:lpstr>demo</vt:lpstr>
      <vt:lpstr>Tips</vt:lpstr>
      <vt:lpstr>Recap</vt:lpstr>
      <vt:lpstr>Q&amp;A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VS01 - Costruire applicazioni cross-plaftorm con Visual Studio 2013 e Xamarin </dc:title>
  <dc:creator>Cristian Civera</dc:creator>
  <cp:lastModifiedBy>Cristian Civera</cp:lastModifiedBy>
  <cp:revision>18</cp:revision>
  <dcterms:created xsi:type="dcterms:W3CDTF">2014-02-19T15:11:18Z</dcterms:created>
  <dcterms:modified xsi:type="dcterms:W3CDTF">2014-02-25T12:45:38Z</dcterms:modified>
</cp:coreProperties>
</file>