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9" r:id="rId3"/>
    <p:sldId id="260" r:id="rId4"/>
    <p:sldId id="261" r:id="rId5"/>
    <p:sldId id="274" r:id="rId6"/>
    <p:sldId id="272" r:id="rId7"/>
    <p:sldId id="275" r:id="rId8"/>
    <p:sldId id="278" r:id="rId9"/>
    <p:sldId id="276" r:id="rId10"/>
    <p:sldId id="279" r:id="rId11"/>
    <p:sldId id="277" r:id="rId12"/>
    <p:sldId id="273" r:id="rId13"/>
    <p:sldId id="271" r:id="rId14"/>
    <p:sldId id="280" r:id="rId15"/>
    <p:sldId id="270" r:id="rId16"/>
    <p:sldId id="264" r:id="rId17"/>
    <p:sldId id="26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59AB761-BA96-4511-8ACA-102B2D9C987A}">
          <p14:sldIdLst>
            <p14:sldId id="256"/>
            <p14:sldId id="259"/>
            <p14:sldId id="260"/>
            <p14:sldId id="261"/>
            <p14:sldId id="274"/>
            <p14:sldId id="272"/>
            <p14:sldId id="275"/>
            <p14:sldId id="278"/>
            <p14:sldId id="276"/>
            <p14:sldId id="279"/>
            <p14:sldId id="277"/>
            <p14:sldId id="273"/>
            <p14:sldId id="271"/>
            <p14:sldId id="280"/>
            <p14:sldId id="270"/>
            <p14:sldId id="264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D00"/>
    <a:srgbClr val="A0B40E"/>
    <a:srgbClr val="D0020C"/>
    <a:srgbClr val="112732"/>
    <a:srgbClr val="122C39"/>
    <a:srgbClr val="4C63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5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6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1E3AA-7BE5-4B59-82F5-30F2E5FF0CD3}" type="datetimeFigureOut">
              <a:rPr lang="it-IT" smtClean="0"/>
              <a:t>24/02/2014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7E71E-508A-4EB1-B172-75E24CCD3F7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097339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4FCDD-F444-4746-A037-762098AD364A}" type="datetimeFigureOut">
              <a:rPr lang="it-IT" smtClean="0"/>
              <a:t>24/02/2014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782B7-9148-4F32-BDF6-7B43A5BEBC7B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810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Slide da mostrare prima di iniziare la sessione – non rimuovere!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2668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9068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Ultima slide, obbligatoria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C5E1B-63F6-4CD9-93BD-FBDB130EB2E4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2082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22C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7137400" y="3725333"/>
            <a:ext cx="5054600" cy="3005592"/>
          </a:xfrm>
          <a:prstGeom prst="rect">
            <a:avLst/>
          </a:prstGeom>
          <a:solidFill>
            <a:srgbClr val="4C6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1" y="3387362"/>
            <a:ext cx="7188200" cy="34706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806" y="435271"/>
            <a:ext cx="9418320" cy="2449915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="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47045" y="4396740"/>
            <a:ext cx="5502995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57201" y="3387362"/>
            <a:ext cx="11734800" cy="337971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ctangle 14"/>
          <p:cNvSpPr/>
          <p:nvPr userDrawn="1"/>
        </p:nvSpPr>
        <p:spPr>
          <a:xfrm>
            <a:off x="0" y="6407044"/>
            <a:ext cx="12207240" cy="525463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dirty="0" smtClean="0">
                <a:latin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57121" y="5260819"/>
            <a:ext cx="2657167" cy="561975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9383078" y="6422072"/>
            <a:ext cx="1904999" cy="365125"/>
          </a:xfrm>
        </p:spPr>
        <p:txBody>
          <a:bodyPr/>
          <a:lstStyle/>
          <a:p>
            <a:fld id="{06D8BB37-67E1-420F-B488-3DE93FA3DF1F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96382-B15D-466F-9E7D-0603461872B7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672AE-FC7B-40BA-8844-0693A2434617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8EC8D-9508-4A2C-8FBC-4C089BA52EE5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A1C89-C29A-4D79-B5A1-1F424905E9A1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CC248-0691-4AB1-BB8B-882D656FF160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21606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54B09-E178-460F-B46D-023FA9745608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2E06-21B3-4A3D-A6C8-F0DFEB8AB04D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7CC01-41FD-4607-B8B1-976991065B2D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00589" y="6172200"/>
            <a:ext cx="914400" cy="593725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1" baseline="0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740A7-C153-476A-BA27-5BE657EA7C21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rgbClr val="11273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C2EC-F3EA-4AFE-88D7-51A6BBFDBA8B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3014133"/>
            <a:ext cx="431800" cy="33871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43715" y="5278536"/>
            <a:ext cx="2616201" cy="553311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581187" y="6368325"/>
            <a:ext cx="5044698" cy="4402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it-IT" sz="1100" b="1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#CDays14</a:t>
            </a:r>
            <a:r>
              <a:rPr lang="it-IT" sz="1100" dirty="0" smtClean="0">
                <a:latin typeface="Segoe UI" panose="020B05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 – Milano 25, 26 e 27 Febbraio 2014</a:t>
            </a:r>
            <a:endParaRPr lang="it-IT" sz="1100" dirty="0">
              <a:latin typeface="Segoe UI" panose="020B0502040204020203" pitchFamily="34" charset="0"/>
              <a:ea typeface="Verdana" panose="020B0604030504040204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rgbClr val="1127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62393"/>
            <a:ext cx="9692640" cy="1428929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fld id="{BF2EAB5F-78EB-45CA-9E26-D1BAA0AA6EEC}" type="datetimeFigureOut">
              <a:rPr lang="en-US" dirty="0"/>
              <a:t>2/24/2014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6407044"/>
            <a:ext cx="11292840" cy="525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057121" y="5260819"/>
            <a:ext cx="2657167" cy="561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rgbClr val="11273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munitydays.i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otdotnet.org/" TargetMode="External"/><Relationship Id="rId13" Type="http://schemas.openxmlformats.org/officeDocument/2006/relationships/image" Target="../media/image8.png"/><Relationship Id="rId18" Type="http://schemas.openxmlformats.org/officeDocument/2006/relationships/image" Target="../media/image11.png"/><Relationship Id="rId26" Type="http://schemas.openxmlformats.org/officeDocument/2006/relationships/image" Target="../media/image19.png"/><Relationship Id="rId3" Type="http://schemas.openxmlformats.org/officeDocument/2006/relationships/image" Target="../media/image3.png"/><Relationship Id="rId21" Type="http://schemas.openxmlformats.org/officeDocument/2006/relationships/image" Target="../media/image14.png"/><Relationship Id="rId7" Type="http://schemas.openxmlformats.org/officeDocument/2006/relationships/image" Target="../media/image5.png"/><Relationship Id="rId12" Type="http://schemas.openxmlformats.org/officeDocument/2006/relationships/hyperlink" Target="http://www.dotnetliguria.net/" TargetMode="External"/><Relationship Id="rId17" Type="http://schemas.openxmlformats.org/officeDocument/2006/relationships/image" Target="../media/image10.png"/><Relationship Id="rId25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ugidotnet.org/" TargetMode="External"/><Relationship Id="rId20" Type="http://schemas.openxmlformats.org/officeDocument/2006/relationships/image" Target="../media/image13.png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omusdotnet.org/" TargetMode="External"/><Relationship Id="rId11" Type="http://schemas.openxmlformats.org/officeDocument/2006/relationships/image" Target="../media/image7.png"/><Relationship Id="rId24" Type="http://schemas.openxmlformats.org/officeDocument/2006/relationships/image" Target="../media/image17.pn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23" Type="http://schemas.openxmlformats.org/officeDocument/2006/relationships/image" Target="../media/image16.png"/><Relationship Id="rId28" Type="http://schemas.openxmlformats.org/officeDocument/2006/relationships/image" Target="../media/image21.png"/><Relationship Id="rId10" Type="http://schemas.openxmlformats.org/officeDocument/2006/relationships/hyperlink" Target="http://www.dotnetcampania.org/" TargetMode="External"/><Relationship Id="rId19" Type="http://schemas.openxmlformats.org/officeDocument/2006/relationships/image" Target="../media/image12.png"/><Relationship Id="rId31" Type="http://schemas.openxmlformats.org/officeDocument/2006/relationships/image" Target="../media/image24.png"/><Relationship Id="rId4" Type="http://schemas.openxmlformats.org/officeDocument/2006/relationships/hyperlink" Target="http://www.aspitalia.com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://www.dotnetside.org/" TargetMode="External"/><Relationship Id="rId22" Type="http://schemas.openxmlformats.org/officeDocument/2006/relationships/image" Target="../media/image15.png"/><Relationship Id="rId27" Type="http://schemas.openxmlformats.org/officeDocument/2006/relationships/image" Target="../media/image20.png"/><Relationship Id="rId30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806" y="381663"/>
            <a:ext cx="9418320" cy="2503523"/>
          </a:xfrm>
        </p:spPr>
        <p:txBody>
          <a:bodyPr>
            <a:noAutofit/>
          </a:bodyPr>
          <a:lstStyle/>
          <a:p>
            <a:r>
              <a:rPr lang="en-US" sz="5400" dirty="0"/>
              <a:t>W803 - App </a:t>
            </a:r>
            <a:r>
              <a:rPr lang="en-US" sz="5400" dirty="0" err="1"/>
              <a:t>fluide</a:t>
            </a:r>
            <a:r>
              <a:rPr lang="en-US" sz="5400" dirty="0"/>
              <a:t> e responsive per Windows Phone e Windows Store </a:t>
            </a:r>
            <a:endParaRPr lang="it-IT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Cristian Civera</a:t>
            </a:r>
          </a:p>
          <a:p>
            <a:r>
              <a:rPr lang="it-IT" dirty="0" err="1" smtClean="0"/>
              <a:t>cristian@cristiancivera</a:t>
            </a:r>
            <a:r>
              <a:rPr lang="it-IT" dirty="0" smtClean="0"/>
              <a:t> - @</a:t>
            </a:r>
            <a:r>
              <a:rPr lang="it-IT" dirty="0" err="1" smtClean="0"/>
              <a:t>cristiancivera</a:t>
            </a:r>
            <a:endParaRPr lang="it-IT" dirty="0" smtClean="0"/>
          </a:p>
          <a:p>
            <a:r>
              <a:rPr lang="it-IT" dirty="0" smtClean="0"/>
              <a:t>http://blogs.aspitalia.com/ricciolo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5719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Ottimizzazione 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Visual </a:t>
            </a:r>
            <a:r>
              <a:rPr lang="it-IT" dirty="0" err="1" smtClean="0"/>
              <a:t>tree</a:t>
            </a:r>
            <a:r>
              <a:rPr lang="it-IT" dirty="0" smtClean="0"/>
              <a:t> semplici</a:t>
            </a:r>
          </a:p>
          <a:p>
            <a:pPr lvl="1"/>
            <a:r>
              <a:rPr lang="it-IT" dirty="0" smtClean="0"/>
              <a:t>Il pannello più leggero</a:t>
            </a:r>
          </a:p>
          <a:p>
            <a:pPr lvl="1"/>
            <a:r>
              <a:rPr lang="it-IT" dirty="0" smtClean="0"/>
              <a:t>Meno container, meglio è</a:t>
            </a:r>
          </a:p>
          <a:p>
            <a:r>
              <a:rPr lang="it-IT" dirty="0" smtClean="0"/>
              <a:t>Sfruttare animazione</a:t>
            </a:r>
          </a:p>
          <a:p>
            <a:pPr lvl="1"/>
            <a:r>
              <a:rPr lang="it-IT" dirty="0" err="1" smtClean="0"/>
              <a:t>Opacity</a:t>
            </a:r>
            <a:endParaRPr lang="it-IT" dirty="0" smtClean="0"/>
          </a:p>
          <a:p>
            <a:pPr lvl="1"/>
            <a:r>
              <a:rPr lang="it-IT" dirty="0" err="1" smtClean="0"/>
              <a:t>RenderTransform</a:t>
            </a:r>
            <a:endParaRPr lang="it-IT" dirty="0"/>
          </a:p>
          <a:p>
            <a:pPr lvl="1"/>
            <a:r>
              <a:rPr lang="it-IT" dirty="0" smtClean="0"/>
              <a:t>Clip</a:t>
            </a:r>
          </a:p>
          <a:p>
            <a:pPr lvl="1"/>
            <a:r>
              <a:rPr lang="it-IT" dirty="0" smtClean="0"/>
              <a:t>Il resto: vietato (quasi)</a:t>
            </a:r>
          </a:p>
          <a:p>
            <a:r>
              <a:rPr lang="it-IT" dirty="0" smtClean="0"/>
              <a:t>Preferire </a:t>
            </a:r>
            <a:r>
              <a:rPr lang="it-IT" dirty="0" err="1" smtClean="0"/>
              <a:t>Visibility</a:t>
            </a:r>
            <a:r>
              <a:rPr lang="it-IT" dirty="0" smtClean="0"/>
              <a:t> </a:t>
            </a:r>
            <a:r>
              <a:rPr lang="it-IT" dirty="0" err="1" smtClean="0"/>
              <a:t>Collapsed</a:t>
            </a:r>
            <a:r>
              <a:rPr lang="it-IT" dirty="0" smtClean="0"/>
              <a:t> a </a:t>
            </a:r>
            <a:r>
              <a:rPr lang="it-IT" dirty="0" err="1" smtClean="0"/>
              <a:t>Opacity</a:t>
            </a:r>
            <a:endParaRPr lang="it-IT" dirty="0" smtClean="0"/>
          </a:p>
          <a:p>
            <a:r>
              <a:rPr lang="it-IT" dirty="0" err="1" smtClean="0"/>
              <a:t>BitmapCache</a:t>
            </a:r>
            <a:endParaRPr lang="it-IT" dirty="0" smtClean="0"/>
          </a:p>
          <a:p>
            <a:pPr lvl="1"/>
            <a:r>
              <a:rPr lang="it-IT" dirty="0" smtClean="0"/>
              <a:t>«Fotografia» del </a:t>
            </a:r>
            <a:r>
              <a:rPr lang="it-IT" dirty="0" err="1" smtClean="0"/>
              <a:t>visual</a:t>
            </a:r>
            <a:r>
              <a:rPr lang="it-IT" dirty="0" smtClean="0"/>
              <a:t> </a:t>
            </a:r>
            <a:r>
              <a:rPr lang="it-IT" dirty="0" err="1" smtClean="0"/>
              <a:t>tree</a:t>
            </a:r>
            <a:endParaRPr lang="it-IT" dirty="0" smtClean="0"/>
          </a:p>
          <a:p>
            <a:r>
              <a:rPr lang="it-IT" dirty="0" smtClean="0"/>
              <a:t>GPU: non è infinita</a:t>
            </a:r>
          </a:p>
          <a:p>
            <a:pPr lvl="1"/>
            <a:r>
              <a:rPr lang="it-IT" dirty="0" smtClean="0"/>
              <a:t>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235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Binding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Comodo, ma lavora su UI </a:t>
            </a:r>
            <a:r>
              <a:rPr lang="it-IT" dirty="0" err="1" smtClean="0"/>
              <a:t>thread</a:t>
            </a:r>
            <a:endParaRPr lang="it-IT" dirty="0" smtClean="0"/>
          </a:p>
          <a:p>
            <a:pPr lvl="1"/>
            <a:r>
              <a:rPr lang="it-IT" dirty="0" err="1" smtClean="0"/>
              <a:t>Reflection</a:t>
            </a:r>
            <a:endParaRPr lang="it-IT" dirty="0" smtClean="0"/>
          </a:p>
          <a:p>
            <a:r>
              <a:rPr lang="it-IT" dirty="0" smtClean="0"/>
              <a:t>Limitare le logiche: meglio avere i dati già pronti</a:t>
            </a:r>
          </a:p>
          <a:p>
            <a:pPr lvl="1"/>
            <a:r>
              <a:rPr lang="it-IT" dirty="0" smtClean="0"/>
              <a:t>Converter</a:t>
            </a:r>
          </a:p>
          <a:p>
            <a:pPr lvl="1"/>
            <a:r>
              <a:rPr lang="it-IT" dirty="0" smtClean="0"/>
              <a:t>Proprietà</a:t>
            </a:r>
          </a:p>
          <a:p>
            <a:r>
              <a:rPr lang="it-IT" dirty="0" smtClean="0"/>
              <a:t>Layout complessi</a:t>
            </a:r>
          </a:p>
          <a:p>
            <a:pPr lvl="1"/>
            <a:r>
              <a:rPr lang="it-IT" dirty="0" smtClean="0"/>
              <a:t>Abilitare il </a:t>
            </a:r>
            <a:r>
              <a:rPr lang="it-IT" dirty="0" err="1" smtClean="0"/>
              <a:t>recycle</a:t>
            </a:r>
            <a:endParaRPr lang="it-IT" dirty="0" smtClean="0"/>
          </a:p>
          <a:p>
            <a:r>
              <a:rPr lang="it-IT" dirty="0" smtClean="0"/>
              <a:t>No </a:t>
            </a:r>
            <a:r>
              <a:rPr lang="it-IT" dirty="0" err="1" smtClean="0"/>
              <a:t>binding</a:t>
            </a:r>
            <a:endParaRPr lang="it-IT" dirty="0" smtClean="0"/>
          </a:p>
          <a:p>
            <a:pPr lvl="1"/>
            <a:r>
              <a:rPr lang="it-IT" dirty="0" smtClean="0"/>
              <a:t>User control come </a:t>
            </a:r>
            <a:r>
              <a:rPr lang="it-IT" dirty="0" err="1" smtClean="0"/>
              <a:t>template</a:t>
            </a:r>
            <a:r>
              <a:rPr lang="it-IT" dirty="0" smtClean="0"/>
              <a:t> e logiche via codice</a:t>
            </a:r>
          </a:p>
          <a:p>
            <a:r>
              <a:rPr lang="it-IT" dirty="0" err="1" smtClean="0"/>
              <a:t>Invalidation</a:t>
            </a:r>
            <a:endParaRPr lang="it-IT" dirty="0"/>
          </a:p>
          <a:p>
            <a:pPr lvl="1"/>
            <a:r>
              <a:rPr lang="it-IT" dirty="0" smtClean="0"/>
              <a:t>Format, layout, display e </a:t>
            </a:r>
            <a:r>
              <a:rPr lang="it-IT" dirty="0" err="1" smtClean="0"/>
              <a:t>composition</a:t>
            </a:r>
            <a:endParaRPr lang="it-IT" dirty="0" smtClean="0"/>
          </a:p>
          <a:p>
            <a:pPr lvl="1"/>
            <a:r>
              <a:rPr lang="it-IT" dirty="0" smtClean="0"/>
              <a:t>Lanciare solo se cambiato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2709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Async</a:t>
            </a:r>
            <a:r>
              <a:rPr lang="it-IT" dirty="0" smtClean="0"/>
              <a:t>/</a:t>
            </a:r>
            <a:r>
              <a:rPr lang="it-IT" dirty="0" err="1" smtClean="0"/>
              <a:t>await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Asincrono != Su un altro </a:t>
            </a:r>
            <a:r>
              <a:rPr lang="it-IT" dirty="0" err="1" smtClean="0"/>
              <a:t>thread</a:t>
            </a:r>
            <a:endParaRPr lang="it-IT" dirty="0" smtClean="0"/>
          </a:p>
          <a:p>
            <a:pPr lvl="1"/>
            <a:r>
              <a:rPr lang="it-IT" dirty="0" err="1" smtClean="0"/>
              <a:t>Async</a:t>
            </a:r>
            <a:r>
              <a:rPr lang="it-IT" dirty="0" smtClean="0"/>
              <a:t>: non rende asincrono</a:t>
            </a:r>
          </a:p>
          <a:p>
            <a:pPr lvl="1"/>
            <a:r>
              <a:rPr lang="it-IT" dirty="0" err="1" smtClean="0"/>
              <a:t>Task.Run</a:t>
            </a:r>
            <a:endParaRPr lang="it-IT" dirty="0" smtClean="0"/>
          </a:p>
          <a:p>
            <a:r>
              <a:rPr lang="it-IT" dirty="0" err="1" smtClean="0"/>
              <a:t>Synchronization</a:t>
            </a:r>
            <a:r>
              <a:rPr lang="it-IT" dirty="0" smtClean="0"/>
              <a:t> </a:t>
            </a:r>
            <a:r>
              <a:rPr lang="it-IT" dirty="0" err="1" smtClean="0"/>
              <a:t>context</a:t>
            </a:r>
            <a:endParaRPr lang="it-IT" dirty="0" smtClean="0"/>
          </a:p>
          <a:p>
            <a:pPr lvl="1"/>
            <a:r>
              <a:rPr lang="it-IT" dirty="0" err="1" smtClean="0"/>
              <a:t>Callback</a:t>
            </a:r>
            <a:r>
              <a:rPr lang="it-IT" dirty="0" smtClean="0"/>
              <a:t> sullo stesso </a:t>
            </a:r>
            <a:r>
              <a:rPr lang="it-IT" dirty="0" err="1" smtClean="0"/>
              <a:t>thread</a:t>
            </a:r>
            <a:r>
              <a:rPr lang="it-IT" dirty="0" smtClean="0"/>
              <a:t> del lancio operazione</a:t>
            </a:r>
          </a:p>
          <a:p>
            <a:pPr lvl="1"/>
            <a:r>
              <a:rPr lang="it-IT" dirty="0" smtClean="0"/>
              <a:t>Carichi di lavoro su UI </a:t>
            </a:r>
            <a:r>
              <a:rPr lang="it-IT" dirty="0" err="1" smtClean="0"/>
              <a:t>thread</a:t>
            </a:r>
            <a:endParaRPr lang="it-IT" dirty="0" smtClean="0"/>
          </a:p>
          <a:p>
            <a:pPr lvl="1"/>
            <a:r>
              <a:rPr lang="it-IT" dirty="0" smtClean="0"/>
              <a:t>Usare </a:t>
            </a:r>
            <a:r>
              <a:rPr lang="it-IT" dirty="0" err="1" smtClean="0"/>
              <a:t>ConfigureAwait</a:t>
            </a:r>
            <a:r>
              <a:rPr lang="it-IT" dirty="0" smtClean="0"/>
              <a:t>(false): sempre, tranne per UI</a:t>
            </a:r>
          </a:p>
          <a:p>
            <a:pPr lvl="1"/>
            <a:r>
              <a:rPr lang="it-IT" dirty="0" smtClean="0"/>
              <a:t>Sfruttare metodi diversi</a:t>
            </a:r>
          </a:p>
          <a:p>
            <a:r>
              <a:rPr lang="it-IT" dirty="0" smtClean="0"/>
              <a:t>Cancellazione operazione</a:t>
            </a:r>
          </a:p>
          <a:p>
            <a:pPr lvl="1"/>
            <a:r>
              <a:rPr lang="it-IT" dirty="0" err="1" smtClean="0"/>
              <a:t>OnNavigatedFrom</a:t>
            </a:r>
            <a:endParaRPr lang="it-IT" dirty="0" smtClean="0"/>
          </a:p>
          <a:p>
            <a:pPr lvl="1"/>
            <a:r>
              <a:rPr lang="it-IT" dirty="0" err="1" smtClean="0"/>
              <a:t>CancellationToken</a:t>
            </a:r>
            <a:endParaRPr lang="it-IT" dirty="0" smtClean="0"/>
          </a:p>
          <a:p>
            <a:pPr lvl="1"/>
            <a:r>
              <a:rPr lang="it-IT" dirty="0" smtClean="0"/>
              <a:t>Gestire le eventuali eccezioni</a:t>
            </a:r>
          </a:p>
          <a:p>
            <a:r>
              <a:rPr lang="it-IT" dirty="0" err="1" smtClean="0"/>
              <a:t>Task.Yield</a:t>
            </a:r>
            <a:r>
              <a:rPr lang="it-IT" dirty="0" smtClean="0"/>
              <a:t>: da usare con cautela</a:t>
            </a:r>
          </a:p>
        </p:txBody>
      </p:sp>
      <p:sp>
        <p:nvSpPr>
          <p:cNvPr id="4" name="Rectangle 3"/>
          <p:cNvSpPr/>
          <p:nvPr/>
        </p:nvSpPr>
        <p:spPr>
          <a:xfrm>
            <a:off x="7614459" y="1828800"/>
            <a:ext cx="3067396" cy="4239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UI </a:t>
            </a:r>
            <a:r>
              <a:rPr lang="it-IT" dirty="0" err="1" smtClean="0"/>
              <a:t>thread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14459" y="2810337"/>
            <a:ext cx="3067396" cy="42394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Background </a:t>
            </a:r>
            <a:r>
              <a:rPr lang="it-IT" dirty="0" err="1" smtClean="0"/>
              <a:t>thread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570424" y="2359845"/>
            <a:ext cx="0" cy="32803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614458" y="2369974"/>
            <a:ext cx="964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/>
              <a:t>xxxAsync</a:t>
            </a:r>
            <a:endParaRPr lang="en-US" sz="1400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0077797" y="2359845"/>
            <a:ext cx="0" cy="32803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163396" y="2369974"/>
            <a:ext cx="964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/>
              <a:t>Callback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7629698" y="4308820"/>
            <a:ext cx="3067396" cy="42394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UI </a:t>
            </a:r>
            <a:r>
              <a:rPr lang="it-IT" dirty="0" err="1" smtClean="0"/>
              <a:t>thread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29698" y="5290357"/>
            <a:ext cx="3067396" cy="42394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Background </a:t>
            </a:r>
            <a:r>
              <a:rPr lang="it-IT" dirty="0" err="1" smtClean="0"/>
              <a:t>thread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8611430" y="4839865"/>
            <a:ext cx="0" cy="32803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29697" y="4849994"/>
            <a:ext cx="964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/>
              <a:t>xxxAsync</a:t>
            </a:r>
            <a:endParaRPr lang="en-US" sz="1400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9610619" y="4839865"/>
            <a:ext cx="0" cy="32803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628886" y="4849994"/>
            <a:ext cx="9642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 smtClean="0"/>
              <a:t>Callback</a:t>
            </a:r>
            <a:endParaRPr lang="en-US" sz="14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10609809" y="4839865"/>
            <a:ext cx="0" cy="32803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28075" y="4865383"/>
            <a:ext cx="964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err="1" smtClean="0"/>
              <a:t>Callback</a:t>
            </a:r>
            <a:r>
              <a:rPr lang="it-IT" sz="1200" dirty="0" smtClean="0"/>
              <a:t> UI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53678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Startup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Dall’avvio processo alla prima visualizzazione</a:t>
            </a:r>
          </a:p>
          <a:p>
            <a:pPr lvl="1"/>
            <a:r>
              <a:rPr lang="it-IT" dirty="0" err="1" smtClean="0"/>
              <a:t>App.xaml</a:t>
            </a:r>
            <a:endParaRPr lang="it-IT" dirty="0" smtClean="0"/>
          </a:p>
          <a:p>
            <a:pPr lvl="2"/>
            <a:r>
              <a:rPr lang="it-IT" dirty="0" smtClean="0"/>
              <a:t>Risorse, stili</a:t>
            </a:r>
          </a:p>
          <a:p>
            <a:pPr lvl="1"/>
            <a:r>
              <a:rPr lang="it-IT" dirty="0" err="1" smtClean="0"/>
              <a:t>App.xaml.cs</a:t>
            </a:r>
            <a:endParaRPr lang="it-IT" dirty="0" smtClean="0"/>
          </a:p>
          <a:p>
            <a:pPr lvl="2"/>
            <a:r>
              <a:rPr lang="it-IT" dirty="0" smtClean="0"/>
              <a:t>Costruttore</a:t>
            </a:r>
          </a:p>
          <a:p>
            <a:pPr lvl="2"/>
            <a:r>
              <a:rPr lang="en-US" dirty="0" err="1" smtClean="0"/>
              <a:t>OnLaunched</a:t>
            </a:r>
            <a:r>
              <a:rPr lang="en-US" dirty="0" smtClean="0"/>
              <a:t> (Win8)</a:t>
            </a:r>
          </a:p>
          <a:p>
            <a:pPr lvl="1"/>
            <a:r>
              <a:rPr lang="it-IT" dirty="0" smtClean="0"/>
              <a:t>Page1.xaml</a:t>
            </a:r>
          </a:p>
          <a:p>
            <a:pPr lvl="2"/>
            <a:r>
              <a:rPr lang="it-IT" dirty="0" smtClean="0"/>
              <a:t>Visual </a:t>
            </a:r>
            <a:r>
              <a:rPr lang="it-IT" dirty="0" err="1" smtClean="0"/>
              <a:t>tree</a:t>
            </a:r>
            <a:endParaRPr lang="it-IT" dirty="0" smtClean="0"/>
          </a:p>
          <a:p>
            <a:pPr lvl="1"/>
            <a:r>
              <a:rPr lang="it-IT" dirty="0" smtClean="0"/>
              <a:t>Page1.xaml.cs</a:t>
            </a:r>
          </a:p>
          <a:p>
            <a:pPr lvl="2"/>
            <a:r>
              <a:rPr lang="it-IT" dirty="0" smtClean="0"/>
              <a:t>Costruttore</a:t>
            </a:r>
          </a:p>
          <a:p>
            <a:pPr lvl="2"/>
            <a:r>
              <a:rPr lang="it-IT" dirty="0" err="1" smtClean="0"/>
              <a:t>OnNavigatedTo</a:t>
            </a:r>
            <a:endParaRPr lang="it-IT" dirty="0" smtClean="0"/>
          </a:p>
          <a:p>
            <a:r>
              <a:rPr lang="it-IT" dirty="0" smtClean="0"/>
              <a:t>Caricare solo quello che serve</a:t>
            </a:r>
          </a:p>
          <a:p>
            <a:pPr lvl="1"/>
            <a:r>
              <a:rPr lang="it-IT" dirty="0" err="1" smtClean="0"/>
              <a:t>Merged</a:t>
            </a:r>
            <a:r>
              <a:rPr lang="it-IT" dirty="0" smtClean="0"/>
              <a:t> </a:t>
            </a:r>
            <a:r>
              <a:rPr lang="it-IT" dirty="0" err="1" smtClean="0"/>
              <a:t>dictionaries</a:t>
            </a:r>
            <a:endParaRPr lang="it-IT" dirty="0" smtClean="0"/>
          </a:p>
          <a:p>
            <a:pPr lvl="1"/>
            <a:r>
              <a:rPr lang="it-IT" dirty="0" smtClean="0"/>
              <a:t>Singleton </a:t>
            </a:r>
            <a:r>
              <a:rPr lang="it-IT" dirty="0" err="1" smtClean="0"/>
              <a:t>objects</a:t>
            </a:r>
            <a:endParaRPr lang="it-IT" dirty="0" smtClean="0"/>
          </a:p>
          <a:p>
            <a:pPr lvl="1"/>
            <a:r>
              <a:rPr lang="it-IT" dirty="0" smtClean="0"/>
              <a:t>IO sincrono</a:t>
            </a:r>
          </a:p>
          <a:p>
            <a:r>
              <a:rPr lang="it-IT" dirty="0" smtClean="0"/>
              <a:t>Piuttosto </a:t>
            </a:r>
            <a:r>
              <a:rPr lang="it-IT" dirty="0" err="1" smtClean="0"/>
              <a:t>splashscreen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160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Tips</a:t>
            </a:r>
            <a:r>
              <a:rPr lang="it-IT" dirty="0" smtClean="0"/>
              <a:t> vari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Image</a:t>
            </a:r>
          </a:p>
          <a:p>
            <a:pPr lvl="1"/>
            <a:r>
              <a:rPr lang="en-US" dirty="0" err="1" smtClean="0"/>
              <a:t>BitmapImage</a:t>
            </a:r>
            <a:r>
              <a:rPr lang="en-US" dirty="0" smtClean="0"/>
              <a:t> </a:t>
            </a:r>
            <a:r>
              <a:rPr lang="en-US" dirty="0" err="1" smtClean="0"/>
              <a:t>esplicito</a:t>
            </a:r>
            <a:endParaRPr lang="en-US" dirty="0" smtClean="0"/>
          </a:p>
          <a:p>
            <a:pPr lvl="1"/>
            <a:r>
              <a:rPr lang="it-IT" dirty="0" err="1" smtClean="0"/>
              <a:t>DecodePixelWidth</a:t>
            </a:r>
            <a:r>
              <a:rPr lang="it-IT" dirty="0"/>
              <a:t> </a:t>
            </a:r>
            <a:r>
              <a:rPr lang="it-IT" dirty="0" smtClean="0"/>
              <a:t>e </a:t>
            </a:r>
            <a:r>
              <a:rPr lang="en-US" dirty="0" err="1" smtClean="0"/>
              <a:t>DecodePixelHeight</a:t>
            </a:r>
            <a:endParaRPr lang="en-US" dirty="0" smtClean="0"/>
          </a:p>
          <a:p>
            <a:pPr lvl="1"/>
            <a:r>
              <a:rPr lang="en-US" dirty="0" err="1" smtClean="0"/>
              <a:t>BackgroundCreateOptions</a:t>
            </a:r>
            <a:r>
              <a:rPr lang="en-US" dirty="0" smtClean="0"/>
              <a:t> (WP8)</a:t>
            </a:r>
          </a:p>
          <a:p>
            <a:pPr lvl="1"/>
            <a:r>
              <a:rPr lang="it-IT" dirty="0" smtClean="0"/>
              <a:t>Meglio JPEG</a:t>
            </a:r>
          </a:p>
          <a:p>
            <a:r>
              <a:rPr lang="it-IT" dirty="0" err="1" smtClean="0"/>
              <a:t>Assets</a:t>
            </a:r>
            <a:endParaRPr lang="it-IT" dirty="0" smtClean="0"/>
          </a:p>
          <a:p>
            <a:pPr lvl="1"/>
            <a:r>
              <a:rPr lang="en-US" dirty="0" err="1" smtClean="0"/>
              <a:t>BuildAction</a:t>
            </a:r>
            <a:r>
              <a:rPr lang="en-US" dirty="0" smtClean="0"/>
              <a:t> </a:t>
            </a:r>
            <a:r>
              <a:rPr lang="en-US" dirty="0" err="1" smtClean="0"/>
              <a:t>su</a:t>
            </a:r>
            <a:r>
              <a:rPr lang="en-US" dirty="0" smtClean="0"/>
              <a:t> Content</a:t>
            </a:r>
          </a:p>
          <a:p>
            <a:r>
              <a:rPr lang="it-IT" dirty="0" smtClean="0"/>
              <a:t>Servizi e modello</a:t>
            </a:r>
          </a:p>
          <a:p>
            <a:pPr lvl="1"/>
            <a:r>
              <a:rPr lang="it-IT" dirty="0" smtClean="0"/>
              <a:t>Dati strettamente necessari</a:t>
            </a:r>
          </a:p>
          <a:p>
            <a:pPr lvl="1"/>
            <a:r>
              <a:rPr lang="it-IT" dirty="0" smtClean="0"/>
              <a:t>Immagini della dimensione necessaria (no </a:t>
            </a:r>
            <a:r>
              <a:rPr lang="it-IT" dirty="0" err="1" smtClean="0"/>
              <a:t>resize</a:t>
            </a:r>
            <a:r>
              <a:rPr lang="it-IT" dirty="0" smtClean="0"/>
              <a:t>)</a:t>
            </a:r>
          </a:p>
          <a:p>
            <a:pPr lvl="1"/>
            <a:r>
              <a:rPr lang="it-IT" dirty="0" smtClean="0"/>
              <a:t>Cache su </a:t>
            </a:r>
            <a:r>
              <a:rPr lang="it-IT" dirty="0" err="1" smtClean="0"/>
              <a:t>storage</a:t>
            </a:r>
            <a:endParaRPr lang="it-IT" dirty="0" smtClean="0"/>
          </a:p>
          <a:p>
            <a:r>
              <a:rPr lang="it-IT" dirty="0" smtClean="0"/>
              <a:t>Architettura</a:t>
            </a:r>
          </a:p>
          <a:p>
            <a:pPr lvl="1"/>
            <a:r>
              <a:rPr lang="it-IT" dirty="0" smtClean="0"/>
              <a:t>MVVM sì</a:t>
            </a:r>
          </a:p>
          <a:p>
            <a:pPr lvl="1"/>
            <a:r>
              <a:rPr lang="it-IT" dirty="0" smtClean="0"/>
              <a:t>Aumenta </a:t>
            </a:r>
            <a:r>
              <a:rPr lang="it-IT" dirty="0" err="1" smtClean="0"/>
              <a:t>overhead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02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Diagnostica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Windows 8:</a:t>
            </a:r>
          </a:p>
          <a:p>
            <a:pPr lvl="1"/>
            <a:r>
              <a:rPr lang="en-US" dirty="0" err="1" smtClean="0"/>
              <a:t>DebugSettings</a:t>
            </a:r>
            <a:endParaRPr lang="en-US" dirty="0" smtClean="0"/>
          </a:p>
          <a:p>
            <a:pPr lvl="2"/>
            <a:r>
              <a:rPr lang="en-US" dirty="0" err="1" smtClean="0"/>
              <a:t>EnableFrameRateCounter</a:t>
            </a:r>
            <a:endParaRPr lang="en-US" dirty="0" smtClean="0"/>
          </a:p>
          <a:p>
            <a:pPr lvl="2"/>
            <a:r>
              <a:rPr lang="en-US" dirty="0" err="1" smtClean="0"/>
              <a:t>EnableRedrawRegions</a:t>
            </a:r>
            <a:endParaRPr lang="en-US" dirty="0" smtClean="0"/>
          </a:p>
          <a:p>
            <a:pPr lvl="2"/>
            <a:r>
              <a:rPr lang="it-IT" dirty="0" err="1" smtClean="0"/>
              <a:t>IsOverdrawHeatMapEnabled</a:t>
            </a:r>
            <a:endParaRPr lang="it-IT" dirty="0"/>
          </a:p>
          <a:p>
            <a:pPr lvl="1"/>
            <a:r>
              <a:rPr lang="it-IT" dirty="0" smtClean="0"/>
              <a:t>Windows Performance Recorder e Windows Performance Analyzer</a:t>
            </a:r>
          </a:p>
          <a:p>
            <a:pPr lvl="2"/>
            <a:r>
              <a:rPr lang="it-IT" dirty="0" err="1" smtClean="0"/>
              <a:t>LoggingChannel</a:t>
            </a:r>
            <a:r>
              <a:rPr lang="it-IT" dirty="0" smtClean="0"/>
              <a:t>: per scrivere informazioni di </a:t>
            </a:r>
            <a:r>
              <a:rPr lang="it-IT" dirty="0" err="1" smtClean="0"/>
              <a:t>logging</a:t>
            </a:r>
            <a:endParaRPr lang="it-IT" dirty="0" smtClean="0"/>
          </a:p>
          <a:p>
            <a:r>
              <a:rPr lang="it-IT" dirty="0" smtClean="0"/>
              <a:t>Windows Phone:</a:t>
            </a:r>
          </a:p>
          <a:p>
            <a:pPr lvl="1"/>
            <a:r>
              <a:rPr lang="en-US" dirty="0"/>
              <a:t> </a:t>
            </a:r>
            <a:r>
              <a:rPr lang="en-US" dirty="0" err="1" smtClean="0"/>
              <a:t>Application.Current.Host.Settings</a:t>
            </a:r>
            <a:endParaRPr lang="en-US" dirty="0" smtClean="0"/>
          </a:p>
          <a:p>
            <a:pPr lvl="2"/>
            <a:r>
              <a:rPr lang="en-US" dirty="0" err="1" smtClean="0"/>
              <a:t>EnableFrameRateCounter</a:t>
            </a:r>
            <a:endParaRPr lang="en-US" dirty="0" smtClean="0"/>
          </a:p>
          <a:p>
            <a:pPr lvl="2"/>
            <a:r>
              <a:rPr lang="en-US" dirty="0" err="1" smtClean="0"/>
              <a:t>EnableCacheVisualization</a:t>
            </a:r>
            <a:endParaRPr lang="en-US" dirty="0" smtClean="0"/>
          </a:p>
          <a:p>
            <a:pPr lvl="2"/>
            <a:r>
              <a:rPr lang="en-US" dirty="0" err="1" smtClean="0"/>
              <a:t>EnableRedrawRegions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135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Sviluppo per </a:t>
            </a:r>
            <a:r>
              <a:rPr lang="it-IT" dirty="0" err="1" smtClean="0"/>
              <a:t>iOS</a:t>
            </a:r>
            <a:r>
              <a:rPr lang="it-IT" dirty="0" smtClean="0"/>
              <a:t> e </a:t>
            </a:r>
            <a:r>
              <a:rPr lang="it-IT" dirty="0" err="1" smtClean="0"/>
              <a:t>Android</a:t>
            </a:r>
            <a:endParaRPr lang="it-IT" dirty="0" smtClean="0"/>
          </a:p>
          <a:p>
            <a:r>
              <a:rPr lang="it-IT" dirty="0" smtClean="0"/>
              <a:t>Strumenti di </a:t>
            </a:r>
            <a:r>
              <a:rPr lang="it-IT" dirty="0" err="1" smtClean="0"/>
              <a:t>Xamarin</a:t>
            </a:r>
            <a:endParaRPr lang="it-IT" dirty="0" smtClean="0"/>
          </a:p>
          <a:p>
            <a:r>
              <a:rPr lang="it-IT" dirty="0" smtClean="0"/>
              <a:t>Riutilizzo del codice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53623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Q&amp;A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 smtClean="0"/>
              <a:t>Tutto il </a:t>
            </a:r>
            <a:r>
              <a:rPr lang="it-IT" dirty="0"/>
              <a:t>m</a:t>
            </a:r>
            <a:r>
              <a:rPr lang="it-IT" dirty="0" smtClean="0"/>
              <a:t>ateriale di questa sessione su</a:t>
            </a:r>
          </a:p>
          <a:p>
            <a:pPr marL="0" indent="0">
              <a:buNone/>
            </a:pPr>
            <a:r>
              <a:rPr lang="it-IT" dirty="0" smtClean="0">
                <a:hlinkClick r:id="rId3"/>
              </a:rPr>
              <a:t>http://www.communitydays.it/</a:t>
            </a:r>
            <a:r>
              <a:rPr lang="it-IT" dirty="0" smtClean="0"/>
              <a:t>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Lascia il feedback su questa sessione,</a:t>
            </a:r>
          </a:p>
          <a:p>
            <a:pPr marL="0" indent="0">
              <a:buNone/>
            </a:pPr>
            <a:r>
              <a:rPr lang="it-IT" dirty="0" smtClean="0"/>
              <a:t>potrai essere estratto per i nostri premi!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Seguici su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err="1" smtClean="0"/>
              <a:t>Twitter</a:t>
            </a:r>
            <a:r>
              <a:rPr lang="it-IT" dirty="0" smtClean="0"/>
              <a:t> @</a:t>
            </a:r>
            <a:r>
              <a:rPr lang="it-IT" dirty="0" err="1" smtClean="0"/>
              <a:t>CommunityDaysIT</a:t>
            </a:r>
            <a:endParaRPr lang="it-IT" dirty="0" smtClean="0"/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Facebook http://facebook.com/cdaysit</a:t>
            </a:r>
          </a:p>
          <a:p>
            <a:pPr marL="0" indent="0">
              <a:buNone/>
            </a:pPr>
            <a:r>
              <a:rPr lang="it-IT" dirty="0" smtClean="0"/>
              <a:t>	#CDays14</a:t>
            </a:r>
          </a:p>
          <a:p>
            <a:endParaRPr lang="it-IT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325" y="1942440"/>
            <a:ext cx="2847862" cy="284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1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88122" y="674307"/>
            <a:ext cx="10603460" cy="2034243"/>
          </a:xfrm>
          <a:prstGeom prst="rect">
            <a:avLst/>
          </a:prstGeom>
          <a:solidFill>
            <a:srgbClr val="D002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8122" y="134938"/>
            <a:ext cx="9916377" cy="482600"/>
          </a:xfrm>
          <a:ln>
            <a:noFill/>
          </a:ln>
        </p:spPr>
        <p:txBody>
          <a:bodyPr>
            <a:noAutofit/>
          </a:bodyPr>
          <a:lstStyle/>
          <a:p>
            <a:r>
              <a:rPr lang="it-IT" sz="3000" b="0" dirty="0">
                <a:ln w="0"/>
                <a:latin typeface="Segoe UI" panose="020B0502040204020203" pitchFamily="34" charset="0"/>
                <a:cs typeface="Segoe UI" panose="020B0502040204020203" pitchFamily="34" charset="0"/>
              </a:rPr>
              <a:t>Grazie a</a:t>
            </a: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1" y="-176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/>
          </a:p>
        </p:txBody>
      </p:sp>
      <p:sp>
        <p:nvSpPr>
          <p:cNvPr id="33" name="Rectangle 32"/>
          <p:cNvSpPr/>
          <p:nvPr/>
        </p:nvSpPr>
        <p:spPr>
          <a:xfrm>
            <a:off x="11699072" y="6402083"/>
            <a:ext cx="11856640" cy="3203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11" name="Rectangle 42"/>
          <p:cNvSpPr>
            <a:spLocks noChangeArrowheads="1"/>
          </p:cNvSpPr>
          <p:nvPr/>
        </p:nvSpPr>
        <p:spPr bwMode="auto">
          <a:xfrm>
            <a:off x="1" y="-176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 sz="2400"/>
          </a:p>
        </p:txBody>
      </p:sp>
      <p:sp>
        <p:nvSpPr>
          <p:cNvPr id="25" name="Rectangle 24"/>
          <p:cNvSpPr/>
          <p:nvPr/>
        </p:nvSpPr>
        <p:spPr>
          <a:xfrm>
            <a:off x="7951409" y="784411"/>
            <a:ext cx="2800893" cy="574453"/>
          </a:xfrm>
          <a:prstGeom prst="rect">
            <a:avLst/>
          </a:prstGeom>
          <a:noFill/>
          <a:ln>
            <a:noFill/>
          </a:ln>
        </p:spPr>
        <p:txBody>
          <a:bodyPr wrap="square" lIns="121920" tIns="60960" rIns="121920" bIns="60960">
            <a:spAutoFit/>
          </a:bodyPr>
          <a:lstStyle/>
          <a:p>
            <a:pPr algn="ctr"/>
            <a:r>
              <a:rPr lang="en-US" sz="2933" b="1" dirty="0">
                <a:ln w="12700">
                  <a:noFill/>
                  <a:prstDash val="solid"/>
                </a:ln>
                <a:solidFill>
                  <a:schemeClr val="bg1"/>
                </a:solidFill>
              </a:rPr>
              <a:t>Sponsor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113857" y="872335"/>
            <a:ext cx="2208245" cy="680857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32" name="Rectangle 31"/>
          <p:cNvSpPr/>
          <p:nvPr/>
        </p:nvSpPr>
        <p:spPr>
          <a:xfrm>
            <a:off x="1113857" y="1662945"/>
            <a:ext cx="2208245" cy="705019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35" name="Rectangle 34"/>
          <p:cNvSpPr/>
          <p:nvPr/>
        </p:nvSpPr>
        <p:spPr>
          <a:xfrm>
            <a:off x="3994177" y="872335"/>
            <a:ext cx="2208245" cy="680857"/>
          </a:xfrm>
          <a:prstGeom prst="rect">
            <a:avLst/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sp>
        <p:nvSpPr>
          <p:cNvPr id="22" name="Rectangle 21"/>
          <p:cNvSpPr/>
          <p:nvPr/>
        </p:nvSpPr>
        <p:spPr>
          <a:xfrm>
            <a:off x="3994177" y="1687105"/>
            <a:ext cx="2208245" cy="68085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532" y="1772932"/>
            <a:ext cx="1905265" cy="508071"/>
          </a:xfrm>
          <a:prstGeom prst="rect">
            <a:avLst/>
          </a:prstGeom>
        </p:spPr>
      </p:pic>
      <p:pic>
        <p:nvPicPr>
          <p:cNvPr id="29" name="Picture 12" descr="Description: ASPItalia.com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7532" y="3030285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1" descr="Description: DomusDotNet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6504" y="3024072"/>
            <a:ext cx="1905000" cy="5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0" descr="Description: DotDotNet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2007" y="2930373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9" descr="Description: DotNETCampania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26281" y="2955525"/>
            <a:ext cx="1810940" cy="48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8" descr="Description: DotNETLiguria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2055" y="3738942"/>
            <a:ext cx="2087659" cy="55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Description: DotNETSide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6504" y="4404478"/>
            <a:ext cx="1889825" cy="503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Description: UGIdotNET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3250" y="5128760"/>
            <a:ext cx="1905267" cy="50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004" y="4458171"/>
            <a:ext cx="1905265" cy="50807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140" y="3706909"/>
            <a:ext cx="1994036" cy="5317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16" y="5895409"/>
            <a:ext cx="1550388" cy="41343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40750" y="961628"/>
            <a:ext cx="1758037" cy="56696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310" y="3699043"/>
            <a:ext cx="1897318" cy="50595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504" y="3732281"/>
            <a:ext cx="1772675" cy="47271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695" y="4458171"/>
            <a:ext cx="1722199" cy="45925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683" y="4521679"/>
            <a:ext cx="1428949" cy="381053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370" y="5172165"/>
            <a:ext cx="1835592" cy="48949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56" y="5148004"/>
            <a:ext cx="1944120" cy="51843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3562" y="5185759"/>
            <a:ext cx="1784614" cy="47589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60" y="961628"/>
            <a:ext cx="1906441" cy="5083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494" y="1740621"/>
            <a:ext cx="1816268" cy="484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77" y="5858788"/>
            <a:ext cx="1428571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2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it-IT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Sviluppare su </a:t>
            </a:r>
            <a:r>
              <a:rPr lang="it-IT" dirty="0" err="1" smtClean="0"/>
              <a:t>iOS</a:t>
            </a:r>
            <a:r>
              <a:rPr lang="it-IT" dirty="0" smtClean="0"/>
              <a:t> e </a:t>
            </a:r>
            <a:r>
              <a:rPr lang="it-IT" dirty="0" err="1" smtClean="0"/>
              <a:t>Android</a:t>
            </a:r>
            <a:endParaRPr lang="it-IT" dirty="0" smtClean="0"/>
          </a:p>
          <a:p>
            <a:r>
              <a:rPr lang="it-IT" dirty="0" smtClean="0"/>
              <a:t>Ambiente di sviluppo</a:t>
            </a:r>
          </a:p>
          <a:p>
            <a:r>
              <a:rPr lang="it-IT" dirty="0" smtClean="0"/>
              <a:t>Hello world</a:t>
            </a:r>
          </a:p>
          <a:p>
            <a:r>
              <a:rPr lang="it-IT" dirty="0" smtClean="0"/>
              <a:t>Hello </a:t>
            </a:r>
            <a:r>
              <a:rPr lang="it-IT" dirty="0" err="1" smtClean="0"/>
              <a:t>real</a:t>
            </a:r>
            <a:r>
              <a:rPr lang="it-IT" dirty="0" smtClean="0"/>
              <a:t> </a:t>
            </a:r>
            <a:r>
              <a:rPr lang="it-IT" dirty="0" err="1" smtClean="0"/>
              <a:t>wor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741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Obbiettivi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1" y="1828800"/>
            <a:ext cx="8829779" cy="4351337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Fluide</a:t>
            </a:r>
          </a:p>
          <a:p>
            <a:pPr lvl="1"/>
            <a:r>
              <a:rPr lang="it-IT" dirty="0" smtClean="0"/>
              <a:t>60 </a:t>
            </a:r>
            <a:r>
              <a:rPr lang="it-IT" dirty="0" err="1" smtClean="0"/>
              <a:t>fps</a:t>
            </a:r>
            <a:endParaRPr lang="it-IT" dirty="0" smtClean="0"/>
          </a:p>
          <a:p>
            <a:pPr lvl="1"/>
            <a:r>
              <a:rPr lang="it-IT" dirty="0" smtClean="0"/>
              <a:t>No </a:t>
            </a:r>
            <a:r>
              <a:rPr lang="it-IT" dirty="0" err="1" smtClean="0"/>
              <a:t>lag</a:t>
            </a:r>
            <a:endParaRPr lang="it-IT" dirty="0" smtClean="0"/>
          </a:p>
          <a:p>
            <a:r>
              <a:rPr lang="it-IT" dirty="0" smtClean="0"/>
              <a:t>Responsive</a:t>
            </a:r>
          </a:p>
          <a:p>
            <a:pPr lvl="1"/>
            <a:r>
              <a:rPr lang="it-IT" dirty="0" smtClean="0"/>
              <a:t>Rispondono all’utente</a:t>
            </a:r>
          </a:p>
          <a:p>
            <a:pPr lvl="1"/>
            <a:r>
              <a:rPr lang="it-IT" dirty="0" smtClean="0"/>
              <a:t>Sembrano veloci</a:t>
            </a:r>
          </a:p>
          <a:p>
            <a:pPr lvl="1"/>
            <a:r>
              <a:rPr lang="it-IT" dirty="0" smtClean="0"/>
              <a:t>Start &lt; 1s</a:t>
            </a:r>
          </a:p>
          <a:p>
            <a:pPr lvl="1"/>
            <a:r>
              <a:rPr lang="it-IT" dirty="0" err="1" smtClean="0"/>
              <a:t>Touch</a:t>
            </a:r>
            <a:r>
              <a:rPr lang="it-IT" dirty="0" smtClean="0"/>
              <a:t> &lt; 100ms</a:t>
            </a:r>
          </a:p>
          <a:p>
            <a:r>
              <a:rPr lang="it-IT" dirty="0" smtClean="0"/>
              <a:t>Efficienti</a:t>
            </a:r>
          </a:p>
          <a:p>
            <a:pPr lvl="1"/>
            <a:r>
              <a:rPr lang="it-IT" dirty="0" smtClean="0"/>
              <a:t>CPU/GPU</a:t>
            </a:r>
          </a:p>
          <a:p>
            <a:pPr lvl="1"/>
            <a:r>
              <a:rPr lang="it-IT" dirty="0" smtClean="0"/>
              <a:t>Memoria</a:t>
            </a:r>
          </a:p>
          <a:p>
            <a:pPr lvl="1"/>
            <a:r>
              <a:rPr lang="it-IT" dirty="0" smtClean="0"/>
              <a:t>Batteria</a:t>
            </a:r>
          </a:p>
          <a:p>
            <a:r>
              <a:rPr lang="it-IT" b="1" dirty="0" smtClean="0"/>
              <a:t>Maggiore causa delle rimozioni di un’</a:t>
            </a:r>
            <a:r>
              <a:rPr lang="it-IT" b="1" dirty="0" err="1" smtClean="0"/>
              <a:t>app</a:t>
            </a:r>
            <a:endParaRPr lang="it-IT" b="1" dirty="0" smtClean="0"/>
          </a:p>
          <a:p>
            <a:pPr lvl="1"/>
            <a:r>
              <a:rPr lang="it-IT" dirty="0" smtClean="0"/>
              <a:t>Design for performance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90238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Rendering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Visual </a:t>
            </a:r>
            <a:r>
              <a:rPr lang="it-IT" dirty="0" err="1" smtClean="0"/>
              <a:t>tree</a:t>
            </a:r>
            <a:endParaRPr lang="it-IT" dirty="0" smtClean="0"/>
          </a:p>
          <a:p>
            <a:pPr lvl="1"/>
            <a:r>
              <a:rPr lang="it-IT" dirty="0" smtClean="0"/>
              <a:t>Creazione</a:t>
            </a:r>
          </a:p>
          <a:p>
            <a:pPr lvl="1"/>
            <a:r>
              <a:rPr lang="it-IT" dirty="0" smtClean="0"/>
              <a:t>Layout: </a:t>
            </a:r>
            <a:r>
              <a:rPr lang="it-IT" dirty="0" err="1" smtClean="0"/>
              <a:t>Measure</a:t>
            </a:r>
            <a:r>
              <a:rPr lang="it-IT" dirty="0" smtClean="0"/>
              <a:t>/</a:t>
            </a:r>
            <a:r>
              <a:rPr lang="it-IT" dirty="0" err="1" smtClean="0"/>
              <a:t>Arrange</a:t>
            </a:r>
            <a:endParaRPr lang="it-IT" dirty="0" smtClean="0"/>
          </a:p>
          <a:p>
            <a:pPr lvl="1"/>
            <a:r>
              <a:rPr lang="it-IT" dirty="0" smtClean="0"/>
              <a:t>UI </a:t>
            </a:r>
            <a:r>
              <a:rPr lang="it-IT" dirty="0" err="1" smtClean="0"/>
              <a:t>thread</a:t>
            </a:r>
            <a:endParaRPr lang="it-IT" dirty="0" smtClean="0"/>
          </a:p>
          <a:p>
            <a:r>
              <a:rPr lang="en-US" dirty="0" smtClean="0"/>
              <a:t>DWM Composition</a:t>
            </a:r>
          </a:p>
          <a:p>
            <a:pPr lvl="1"/>
            <a:r>
              <a:rPr lang="it-IT" dirty="0" smtClean="0"/>
              <a:t>GPU</a:t>
            </a:r>
          </a:p>
          <a:p>
            <a:pPr lvl="1"/>
            <a:r>
              <a:rPr lang="it-IT" dirty="0" err="1" smtClean="0"/>
              <a:t>Draw</a:t>
            </a:r>
            <a:r>
              <a:rPr lang="it-IT" dirty="0" smtClean="0"/>
              <a:t> pixel basato su </a:t>
            </a:r>
            <a:r>
              <a:rPr lang="it-IT" dirty="0" err="1" smtClean="0"/>
              <a:t>vsync</a:t>
            </a:r>
            <a:endParaRPr lang="it-IT" dirty="0" smtClean="0"/>
          </a:p>
          <a:p>
            <a:pPr lvl="1"/>
            <a:r>
              <a:rPr lang="it-IT" dirty="0" smtClean="0"/>
              <a:t>Animazioni</a:t>
            </a:r>
          </a:p>
          <a:p>
            <a:pPr lvl="1"/>
            <a:r>
              <a:rPr lang="it-IT" dirty="0" smtClean="0"/>
              <a:t>Trasformazioni</a:t>
            </a:r>
          </a:p>
          <a:p>
            <a:pPr lvl="1"/>
            <a:r>
              <a:rPr lang="it-IT" dirty="0" err="1" smtClean="0"/>
              <a:t>Composition</a:t>
            </a:r>
            <a:r>
              <a:rPr lang="it-IT" dirty="0" smtClean="0"/>
              <a:t> </a:t>
            </a:r>
            <a:r>
              <a:rPr lang="it-IT" dirty="0" err="1" smtClean="0"/>
              <a:t>thread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797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Threading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UI </a:t>
            </a:r>
            <a:r>
              <a:rPr lang="it-IT" dirty="0" err="1" smtClean="0"/>
              <a:t>thread</a:t>
            </a:r>
            <a:r>
              <a:rPr lang="it-IT" dirty="0" smtClean="0"/>
              <a:t> (</a:t>
            </a:r>
            <a:r>
              <a:rPr lang="it-IT" dirty="0" err="1" smtClean="0"/>
              <a:t>Dispatcher</a:t>
            </a:r>
            <a:r>
              <a:rPr lang="it-IT" dirty="0" smtClean="0"/>
              <a:t>)</a:t>
            </a:r>
          </a:p>
          <a:p>
            <a:pPr lvl="1"/>
            <a:r>
              <a:rPr lang="it-IT" dirty="0" smtClean="0"/>
              <a:t>Input utente</a:t>
            </a:r>
          </a:p>
          <a:p>
            <a:pPr lvl="2"/>
            <a:r>
              <a:rPr lang="it-IT" dirty="0" err="1" smtClean="0"/>
              <a:t>Handler</a:t>
            </a:r>
            <a:endParaRPr lang="it-IT" dirty="0" smtClean="0"/>
          </a:p>
          <a:p>
            <a:pPr lvl="1"/>
            <a:r>
              <a:rPr lang="it-IT" dirty="0" smtClean="0"/>
              <a:t>Elementi visuali e non</a:t>
            </a:r>
          </a:p>
          <a:p>
            <a:pPr lvl="2"/>
            <a:r>
              <a:rPr lang="it-IT" dirty="0" smtClean="0"/>
              <a:t>Style</a:t>
            </a:r>
          </a:p>
          <a:p>
            <a:pPr lvl="2"/>
            <a:r>
              <a:rPr lang="it-IT" dirty="0" err="1" smtClean="0"/>
              <a:t>Template</a:t>
            </a:r>
            <a:endParaRPr lang="it-IT" dirty="0" smtClean="0"/>
          </a:p>
          <a:p>
            <a:pPr lvl="1"/>
            <a:r>
              <a:rPr lang="it-IT" dirty="0" err="1" smtClean="0"/>
              <a:t>Binding</a:t>
            </a:r>
            <a:endParaRPr lang="it-IT" dirty="0" smtClean="0"/>
          </a:p>
          <a:p>
            <a:pPr lvl="2"/>
            <a:r>
              <a:rPr lang="it-IT" dirty="0" smtClean="0"/>
              <a:t>Converter</a:t>
            </a:r>
          </a:p>
          <a:p>
            <a:pPr lvl="1"/>
            <a:r>
              <a:rPr lang="it-IT" dirty="0" smtClean="0"/>
              <a:t>Nostro codice</a:t>
            </a:r>
          </a:p>
          <a:p>
            <a:r>
              <a:rPr lang="it-IT" dirty="0" err="1" smtClean="0"/>
              <a:t>Composition</a:t>
            </a:r>
            <a:r>
              <a:rPr lang="it-IT" dirty="0" smtClean="0"/>
              <a:t> </a:t>
            </a:r>
            <a:r>
              <a:rPr lang="it-IT" dirty="0" err="1" smtClean="0"/>
              <a:t>thread</a:t>
            </a:r>
            <a:endParaRPr lang="it-IT" dirty="0" smtClean="0"/>
          </a:p>
          <a:p>
            <a:pPr lvl="1"/>
            <a:r>
              <a:rPr lang="it-IT" dirty="0" err="1" smtClean="0"/>
              <a:t>Rendering</a:t>
            </a:r>
            <a:endParaRPr lang="it-IT" dirty="0"/>
          </a:p>
          <a:p>
            <a:pPr lvl="2"/>
            <a:r>
              <a:rPr lang="it-IT" dirty="0" smtClean="0"/>
              <a:t>Scrolling</a:t>
            </a:r>
          </a:p>
          <a:p>
            <a:pPr lvl="2"/>
            <a:r>
              <a:rPr lang="it-IT" dirty="0" smtClean="0"/>
              <a:t>Foto/video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559552" y="1691322"/>
            <a:ext cx="3674227" cy="2118770"/>
            <a:chOff x="5660967" y="1298396"/>
            <a:chExt cx="3674227" cy="2118770"/>
          </a:xfrm>
        </p:grpSpPr>
        <p:sp>
          <p:nvSpPr>
            <p:cNvPr id="4" name="Rectangle 3"/>
            <p:cNvSpPr/>
            <p:nvPr/>
          </p:nvSpPr>
          <p:spPr>
            <a:xfrm>
              <a:off x="7556270" y="2011680"/>
              <a:ext cx="1778924" cy="332509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dirty="0" err="1" smtClean="0"/>
                <a:t>Dispatcher</a:t>
              </a:r>
              <a:r>
                <a:rPr lang="it-IT" sz="1200" dirty="0" smtClean="0"/>
                <a:t> </a:t>
              </a:r>
              <a:r>
                <a:rPr lang="it-IT" sz="1200" dirty="0" err="1" smtClean="0"/>
                <a:t>operation</a:t>
              </a:r>
              <a:r>
                <a:rPr lang="it-IT" sz="1200" dirty="0" smtClean="0"/>
                <a:t> 1</a:t>
              </a:r>
              <a:endParaRPr lang="en-US" sz="1200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556270" y="2481667"/>
              <a:ext cx="1778924" cy="332509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dirty="0" err="1" smtClean="0"/>
                <a:t>Dispatcher</a:t>
              </a:r>
              <a:r>
                <a:rPr lang="it-IT" sz="1200" dirty="0" smtClean="0"/>
                <a:t> </a:t>
              </a:r>
              <a:r>
                <a:rPr lang="it-IT" sz="1200" dirty="0" err="1" smtClean="0"/>
                <a:t>operation</a:t>
              </a:r>
              <a:r>
                <a:rPr lang="it-IT" sz="1200" dirty="0" smtClean="0"/>
                <a:t> 1</a:t>
              </a:r>
              <a:endParaRPr lang="en-US" sz="1200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556270" y="3084657"/>
              <a:ext cx="1778924" cy="332509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200" dirty="0" err="1" smtClean="0"/>
                <a:t>Dispatcher</a:t>
              </a:r>
              <a:r>
                <a:rPr lang="it-IT" sz="1200" dirty="0" smtClean="0"/>
                <a:t> </a:t>
              </a:r>
              <a:r>
                <a:rPr lang="it-IT" sz="1200" dirty="0" err="1" smtClean="0"/>
                <a:t>operation</a:t>
              </a:r>
              <a:r>
                <a:rPr lang="it-IT" sz="1200" dirty="0" smtClean="0"/>
                <a:t> n</a:t>
              </a:r>
              <a:endParaRPr lang="en-US" sz="12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85659" y="3097022"/>
              <a:ext cx="12485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400" b="1" dirty="0" err="1" smtClean="0"/>
                <a:t>BeginInvoke</a:t>
              </a:r>
              <a:endParaRPr lang="en-US" sz="1400" b="1" dirty="0"/>
            </a:p>
          </p:txBody>
        </p:sp>
        <p:cxnSp>
          <p:nvCxnSpPr>
            <p:cNvPr id="9" name="Straight Arrow Connector 8"/>
            <p:cNvCxnSpPr>
              <a:stCxn id="7" idx="3"/>
            </p:cNvCxnSpPr>
            <p:nvPr/>
          </p:nvCxnSpPr>
          <p:spPr>
            <a:xfrm flipV="1">
              <a:off x="7034232" y="3241964"/>
              <a:ext cx="422284" cy="8947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Elbow Connector 11"/>
            <p:cNvCxnSpPr>
              <a:endCxn id="4" idx="0"/>
            </p:cNvCxnSpPr>
            <p:nvPr/>
          </p:nvCxnSpPr>
          <p:spPr>
            <a:xfrm rot="5400000" flipH="1" flipV="1">
              <a:off x="7738834" y="2710268"/>
              <a:ext cx="1405485" cy="8311"/>
            </a:xfrm>
            <a:prstGeom prst="bentConnector5">
              <a:avLst>
                <a:gd name="adj1" fmla="val -20382"/>
                <a:gd name="adj2" fmla="val -32756816"/>
                <a:gd name="adj3" fmla="val 124545"/>
              </a:avLst>
            </a:prstGeom>
            <a:ln w="57150"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5660967" y="1298396"/>
              <a:ext cx="1165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b="1" dirty="0" err="1" smtClean="0"/>
                <a:t>Loop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54249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Virtualizzazione: 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1872" y="2951017"/>
            <a:ext cx="8595360" cy="3416531"/>
          </a:xfrm>
        </p:spPr>
        <p:txBody>
          <a:bodyPr>
            <a:normAutofit/>
          </a:bodyPr>
          <a:lstStyle/>
          <a:p>
            <a:r>
              <a:rPr lang="it-IT" dirty="0" err="1" smtClean="0"/>
              <a:t>VirtualizingStackPanel</a:t>
            </a:r>
            <a:r>
              <a:rPr lang="it-IT" dirty="0" smtClean="0"/>
              <a:t> e </a:t>
            </a:r>
            <a:r>
              <a:rPr lang="it-IT" dirty="0" err="1" smtClean="0"/>
              <a:t>WrapGrid</a:t>
            </a:r>
            <a:endParaRPr lang="it-IT" dirty="0" smtClean="0"/>
          </a:p>
          <a:p>
            <a:r>
              <a:rPr lang="it-IT" dirty="0" err="1" smtClean="0"/>
              <a:t>Grouped</a:t>
            </a:r>
            <a:r>
              <a:rPr lang="it-IT" dirty="0" smtClean="0"/>
              <a:t>: non supportato</a:t>
            </a:r>
          </a:p>
          <a:p>
            <a:pPr lvl="1"/>
            <a:r>
              <a:rPr lang="it-IT" dirty="0" err="1" smtClean="0"/>
              <a:t>VariableSizedWrapGrid</a:t>
            </a:r>
            <a:r>
              <a:rPr lang="it-IT" dirty="0" smtClean="0"/>
              <a:t> e </a:t>
            </a:r>
            <a:r>
              <a:rPr lang="it-IT" dirty="0" err="1" smtClean="0"/>
              <a:t>StackPanel</a:t>
            </a:r>
            <a:endParaRPr lang="it-IT" dirty="0" smtClean="0"/>
          </a:p>
          <a:p>
            <a:r>
              <a:rPr lang="it-IT" dirty="0" err="1"/>
              <a:t>Element</a:t>
            </a:r>
            <a:r>
              <a:rPr lang="it-IT" dirty="0"/>
              <a:t> </a:t>
            </a:r>
            <a:r>
              <a:rPr lang="it-IT" dirty="0" err="1"/>
              <a:t>recycle</a:t>
            </a:r>
            <a:endParaRPr lang="it-IT" dirty="0"/>
          </a:p>
          <a:p>
            <a:pPr lvl="1"/>
            <a:r>
              <a:rPr lang="en-US" dirty="0" err="1" smtClean="0"/>
              <a:t>VirtualizingStackPanel.VirtualizationMode</a:t>
            </a:r>
            <a:r>
              <a:rPr lang="en-US" dirty="0"/>
              <a:t>="</a:t>
            </a:r>
            <a:r>
              <a:rPr lang="en-US" dirty="0" smtClean="0"/>
              <a:t>Recycling“</a:t>
            </a:r>
          </a:p>
          <a:p>
            <a:r>
              <a:rPr lang="it-IT" dirty="0" err="1" smtClean="0"/>
              <a:t>LongListSelector</a:t>
            </a:r>
            <a:r>
              <a:rPr lang="it-IT" dirty="0" smtClean="0"/>
              <a:t>: invece di </a:t>
            </a:r>
            <a:r>
              <a:rPr lang="it-IT" dirty="0" err="1" smtClean="0"/>
              <a:t>ListBox</a:t>
            </a:r>
            <a:r>
              <a:rPr lang="it-IT" dirty="0" smtClean="0"/>
              <a:t>, migliore su WP8</a:t>
            </a:r>
          </a:p>
          <a:p>
            <a:endParaRPr lang="it-IT" dirty="0" smtClean="0"/>
          </a:p>
          <a:p>
            <a:endParaRPr lang="it-IT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1261872" y="1735123"/>
            <a:ext cx="6068291" cy="947651"/>
            <a:chOff x="3061855" y="3773978"/>
            <a:chExt cx="6068291" cy="947651"/>
          </a:xfrm>
        </p:grpSpPr>
        <p:sp>
          <p:nvSpPr>
            <p:cNvPr id="4" name="Rectangle 3"/>
            <p:cNvSpPr/>
            <p:nvPr/>
          </p:nvSpPr>
          <p:spPr>
            <a:xfrm>
              <a:off x="3061855" y="3773979"/>
              <a:ext cx="6068291" cy="623454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dirty="0" smtClean="0"/>
                <a:t>Source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71505" y="3773978"/>
              <a:ext cx="2701637" cy="947651"/>
            </a:xfrm>
            <a:prstGeom prst="rect">
              <a:avLst/>
            </a:prstGeom>
            <a:solidFill>
              <a:srgbClr val="FFBD00">
                <a:alpha val="49020"/>
              </a:srgb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it-IT" dirty="0" err="1" smtClean="0"/>
                <a:t>Rendered</a:t>
              </a:r>
              <a:endParaRPr lang="en-US" dirty="0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087389" y="3773979"/>
              <a:ext cx="2061556" cy="623454"/>
            </a:xfrm>
            <a:prstGeom prst="rect">
              <a:avLst/>
            </a:prstGeom>
            <a:solidFill>
              <a:srgbClr val="A0B40E">
                <a:alpha val="38824"/>
              </a:srgbClr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err="1" smtClean="0"/>
                <a:t>View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12489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Virtualizzazione: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Caricare </a:t>
            </a:r>
            <a:r>
              <a:rPr lang="it-IT" dirty="0"/>
              <a:t>solo su richiesta</a:t>
            </a:r>
          </a:p>
          <a:p>
            <a:r>
              <a:rPr lang="en-US" dirty="0"/>
              <a:t>Windows 8: </a:t>
            </a:r>
            <a:r>
              <a:rPr lang="en-US" dirty="0" err="1"/>
              <a:t>ISupportIncrementalLoading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sorgente</a:t>
            </a:r>
            <a:endParaRPr lang="en-US" dirty="0"/>
          </a:p>
          <a:p>
            <a:r>
              <a:rPr lang="it-IT" dirty="0"/>
              <a:t>Windows Phone: custom </a:t>
            </a:r>
            <a:r>
              <a:rPr lang="it-IT" dirty="0" err="1"/>
              <a:t>IList</a:t>
            </a:r>
            <a:endParaRPr lang="it-IT" dirty="0"/>
          </a:p>
          <a:p>
            <a:r>
              <a:rPr lang="it-IT" dirty="0"/>
              <a:t>Risparmiamo memoria</a:t>
            </a:r>
          </a:p>
          <a:p>
            <a:pPr lvl="1"/>
            <a:r>
              <a:rPr lang="it-IT" dirty="0"/>
              <a:t>Opzionale: lasciare dei </a:t>
            </a:r>
            <a:r>
              <a:rPr lang="it-IT" dirty="0" smtClean="0"/>
              <a:t>segnaposti invece del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349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Scrolling (Windows 8)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ShowsScrollingPlaceholders</a:t>
            </a:r>
            <a:endParaRPr lang="en-US" dirty="0"/>
          </a:p>
          <a:p>
            <a:pPr lvl="1"/>
            <a:r>
              <a:rPr lang="it-IT" dirty="0" smtClean="0"/>
              <a:t>Default false</a:t>
            </a:r>
          </a:p>
          <a:p>
            <a:pPr lvl="1"/>
            <a:r>
              <a:rPr lang="it-IT" dirty="0" smtClean="0"/>
              <a:t>Mette dei segnaposto grigio</a:t>
            </a:r>
          </a:p>
          <a:p>
            <a:r>
              <a:rPr lang="it-IT" dirty="0" smtClean="0"/>
              <a:t>Scopo: semplificare la UI e velocizzare un primo elemento</a:t>
            </a:r>
            <a:endParaRPr lang="en-US" dirty="0"/>
          </a:p>
          <a:p>
            <a:r>
              <a:rPr lang="en-US" dirty="0" err="1" smtClean="0"/>
              <a:t>ContainerContentChanging</a:t>
            </a:r>
            <a:endParaRPr lang="en-US" dirty="0" smtClean="0"/>
          </a:p>
          <a:p>
            <a:pPr lvl="1"/>
            <a:r>
              <a:rPr lang="it-IT" dirty="0" smtClean="0"/>
              <a:t>Alternativa custom</a:t>
            </a:r>
          </a:p>
          <a:p>
            <a:pPr lvl="1"/>
            <a:r>
              <a:rPr lang="it-IT" dirty="0" smtClean="0"/>
              <a:t>Fasi personalizzabili</a:t>
            </a:r>
            <a:endParaRPr lang="en-US" dirty="0" smtClean="0"/>
          </a:p>
          <a:p>
            <a:pPr lvl="1"/>
            <a:r>
              <a:rPr lang="it-IT" dirty="0" smtClean="0"/>
              <a:t>Da codice</a:t>
            </a:r>
          </a:p>
          <a:p>
            <a:r>
              <a:rPr lang="en-US" dirty="0" err="1" smtClean="0"/>
              <a:t>IncrementalUpdateBehavior</a:t>
            </a:r>
            <a:endParaRPr lang="en-US" dirty="0" smtClean="0"/>
          </a:p>
          <a:p>
            <a:pPr lvl="1"/>
            <a:r>
              <a:rPr lang="it-IT" dirty="0" smtClean="0"/>
              <a:t>Da </a:t>
            </a:r>
            <a:r>
              <a:rPr lang="it-IT" dirty="0" err="1" smtClean="0"/>
              <a:t>blend</a:t>
            </a:r>
            <a:endParaRPr lang="it-IT" dirty="0" smtClean="0"/>
          </a:p>
          <a:p>
            <a:pPr lvl="1"/>
            <a:r>
              <a:rPr lang="it-IT" dirty="0" smtClean="0"/>
              <a:t>Si indicano le fasi degli elementi</a:t>
            </a:r>
          </a:p>
        </p:txBody>
      </p:sp>
    </p:spTree>
    <p:extLst>
      <p:ext uri="{BB962C8B-B14F-4D97-AF65-F5344CB8AC3E}">
        <p14:creationId xmlns:p14="http://schemas.microsoft.com/office/powerpoint/2010/main" val="345651268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.potx" id="{75FC2BD7-1036-415C-BCD6-43A68CB4CD13}" vid="{44A79119-A5CD-4A00-B11E-9D6729F676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574</TotalTime>
  <Words>545</Words>
  <Application>Microsoft Office PowerPoint</Application>
  <PresentationFormat>Widescreen</PresentationFormat>
  <Paragraphs>199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Segoe UI</vt:lpstr>
      <vt:lpstr>Verdana</vt:lpstr>
      <vt:lpstr>Wingdings 2</vt:lpstr>
      <vt:lpstr>View</vt:lpstr>
      <vt:lpstr>W803 - App fluide e responsive per Windows Phone e Windows Store </vt:lpstr>
      <vt:lpstr>Grazie a</vt:lpstr>
      <vt:lpstr>Agenda</vt:lpstr>
      <vt:lpstr>Obbiettivi</vt:lpstr>
      <vt:lpstr>Rendering</vt:lpstr>
      <vt:lpstr>Threading</vt:lpstr>
      <vt:lpstr>Virtualizzazione: UI</vt:lpstr>
      <vt:lpstr>Virtualizzazione: data</vt:lpstr>
      <vt:lpstr>Scrolling (Windows 8)</vt:lpstr>
      <vt:lpstr>Ottimizzazione UI</vt:lpstr>
      <vt:lpstr>Binding</vt:lpstr>
      <vt:lpstr>Async/await</vt:lpstr>
      <vt:lpstr>Startup</vt:lpstr>
      <vt:lpstr>Tips vari</vt:lpstr>
      <vt:lpstr>Diagnostica</vt:lpstr>
      <vt:lpstr>Recap</vt:lpstr>
      <vt:lpstr>Q&amp;A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VS01 - Costruire applicazioni cross-plaftorm con Visual Studio 2013 e Xamarin </dc:title>
  <dc:creator>Cristian Civera</dc:creator>
  <cp:lastModifiedBy>Cristian Civera</cp:lastModifiedBy>
  <cp:revision>41</cp:revision>
  <dcterms:created xsi:type="dcterms:W3CDTF">2014-02-19T15:11:18Z</dcterms:created>
  <dcterms:modified xsi:type="dcterms:W3CDTF">2014-02-24T14:58:22Z</dcterms:modified>
</cp:coreProperties>
</file>