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5" r:id="rId1"/>
  </p:sldMasterIdLst>
  <p:notesMasterIdLst>
    <p:notesMasterId r:id="rId8"/>
  </p:notesMasterIdLst>
  <p:sldIdLst>
    <p:sldId id="256" r:id="rId2"/>
    <p:sldId id="264" r:id="rId3"/>
    <p:sldId id="273" r:id="rId4"/>
    <p:sldId id="266" r:id="rId5"/>
    <p:sldId id="274" r:id="rId6"/>
    <p:sldId id="272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8217A"/>
    <a:srgbClr val="019934"/>
    <a:srgbClr val="00AEF0"/>
    <a:srgbClr val="59206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333" autoAdjust="0"/>
    <p:restoredTop sz="94680" autoAdjust="0"/>
  </p:normalViewPr>
  <p:slideViewPr>
    <p:cSldViewPr snapToGrid="0">
      <p:cViewPr varScale="1">
        <p:scale>
          <a:sx n="71" d="100"/>
          <a:sy n="71" d="100"/>
        </p:scale>
        <p:origin x="384" y="1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68" d="100"/>
          <a:sy n="68" d="100"/>
        </p:scale>
        <p:origin x="3101" y="4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815DBB9-F925-4EC0-B86A-56B8CF019986}" type="datetimeFigureOut">
              <a:rPr lang="en-US" smtClean="0"/>
              <a:t>5/17/2014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AACC44A-F11B-448A-B52E-E34926C605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38488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ACC44A-F11B-448A-B52E-E34926C6059B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162606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E60BAEC-D849-4E5E-BC74-7183D59EFA31}" type="slidenum">
              <a:rPr lang="it-IT" smtClean="0"/>
              <a:pPr>
                <a:defRPr/>
              </a:pPr>
              <a:t>4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88706175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solidFill>
          <a:srgbClr val="68217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4530"/>
            <a:ext cx="9144000" cy="2387600"/>
          </a:xfrm>
        </p:spPr>
        <p:txBody>
          <a:bodyPr anchor="b">
            <a:normAutofit/>
          </a:bodyPr>
          <a:lstStyle>
            <a:lvl1pPr algn="ctr">
              <a:defRPr sz="60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 sz="28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737AC9-78BE-4C9C-82DD-DAE4CA590767}" type="datetimeFigureOut">
              <a:rPr lang="en-US" smtClean="0"/>
              <a:t>5/17/2014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1B5505-D64C-4CEA-B96C-7A0C4CD9BA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32015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737AC9-78BE-4C9C-82DD-DAE4CA590767}" type="datetimeFigureOut">
              <a:rPr lang="en-US" smtClean="0"/>
              <a:t>5/17/2014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1B5505-D64C-4CEA-B96C-7A0C4CD9BABB}" type="slidenum">
              <a:rPr lang="en-US" smtClean="0"/>
              <a:t>‹#›</a:t>
            </a:fld>
            <a:endParaRPr lang="en-US"/>
          </a:p>
        </p:txBody>
      </p:sp>
      <p:sp>
        <p:nvSpPr>
          <p:cNvPr id="7" name="TextBox 6"/>
          <p:cNvSpPr txBox="1"/>
          <p:nvPr userDrawn="1"/>
        </p:nvSpPr>
        <p:spPr>
          <a:xfrm>
            <a:off x="777240" y="6392752"/>
            <a:ext cx="10184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#</a:t>
            </a:r>
            <a:r>
              <a:rPr lang="it-IT" dirty="0" err="1" smtClean="0"/>
              <a:t>aspilive</a:t>
            </a:r>
            <a:endParaRPr lang="en-US" dirty="0"/>
          </a:p>
        </p:txBody>
      </p:sp>
      <p:pic>
        <p:nvPicPr>
          <p:cNvPr id="9" name="Picture 8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17618" y="6070600"/>
            <a:ext cx="1714500" cy="5715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14836622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0362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0362"/>
            <a:ext cx="7734300" cy="581183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737AC9-78BE-4C9C-82DD-DAE4CA590767}" type="datetimeFigureOut">
              <a:rPr lang="en-US" smtClean="0"/>
              <a:t>5/17/2014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1B5505-D64C-4CEA-B96C-7A0C4CD9BA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42597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737AC9-78BE-4C9C-82DD-DAE4CA590767}" type="datetimeFigureOut">
              <a:rPr lang="en-US" smtClean="0"/>
              <a:t>5/17/2014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1B5505-D64C-4CEA-B96C-7A0C4CD9BABB}" type="slidenum">
              <a:rPr lang="en-US" smtClean="0"/>
              <a:t>‹#›</a:t>
            </a:fld>
            <a:endParaRPr lang="en-US"/>
          </a:p>
        </p:txBody>
      </p:sp>
      <p:sp>
        <p:nvSpPr>
          <p:cNvPr id="7" name="TextBox 6"/>
          <p:cNvSpPr txBox="1"/>
          <p:nvPr userDrawn="1"/>
        </p:nvSpPr>
        <p:spPr>
          <a:xfrm>
            <a:off x="777240" y="6392752"/>
            <a:ext cx="10184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#</a:t>
            </a:r>
            <a:r>
              <a:rPr lang="it-IT" dirty="0" err="1" smtClean="0"/>
              <a:t>aspilive</a:t>
            </a:r>
            <a:endParaRPr lang="en-US" dirty="0"/>
          </a:p>
        </p:txBody>
      </p:sp>
      <p:pic>
        <p:nvPicPr>
          <p:cNvPr id="9" name="Picture 8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17618" y="6070600"/>
            <a:ext cx="1714500" cy="5715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36743457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12423"/>
            <a:ext cx="10515600" cy="2851208"/>
          </a:xfrm>
        </p:spPr>
        <p:txBody>
          <a:bodyPr anchor="b">
            <a:normAutofit/>
          </a:bodyPr>
          <a:lstStyle>
            <a:lvl1pPr>
              <a:defRPr sz="60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52633"/>
            <a:ext cx="105156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737AC9-78BE-4C9C-82DD-DAE4CA590767}" type="datetimeFigureOut">
              <a:rPr lang="en-US" smtClean="0"/>
              <a:t>5/17/2014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1B5505-D64C-4CEA-B96C-7A0C4CD9BABB}" type="slidenum">
              <a:rPr lang="en-US" smtClean="0"/>
              <a:t>‹#›</a:t>
            </a:fld>
            <a:endParaRPr lang="en-US"/>
          </a:p>
        </p:txBody>
      </p:sp>
      <p:sp>
        <p:nvSpPr>
          <p:cNvPr id="7" name="TextBox 6"/>
          <p:cNvSpPr txBox="1"/>
          <p:nvPr userDrawn="1"/>
        </p:nvSpPr>
        <p:spPr>
          <a:xfrm>
            <a:off x="777240" y="6392752"/>
            <a:ext cx="10184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#</a:t>
            </a:r>
            <a:r>
              <a:rPr lang="it-IT" dirty="0" err="1" smtClean="0"/>
              <a:t>aspilive</a:t>
            </a:r>
            <a:endParaRPr lang="en-US" dirty="0"/>
          </a:p>
        </p:txBody>
      </p:sp>
      <p:pic>
        <p:nvPicPr>
          <p:cNvPr id="9" name="Picture 8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17618" y="6070600"/>
            <a:ext cx="1714500" cy="5715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2504226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45127" y="1828800"/>
            <a:ext cx="5181600" cy="435133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8800"/>
            <a:ext cx="5181600" cy="435133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737AC9-78BE-4C9C-82DD-DAE4CA590767}" type="datetimeFigureOut">
              <a:rPr lang="en-US" smtClean="0"/>
              <a:t>5/17/2014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1B5505-D64C-4CEA-B96C-7A0C4CD9BABB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extBox 7"/>
          <p:cNvSpPr txBox="1"/>
          <p:nvPr userDrawn="1"/>
        </p:nvSpPr>
        <p:spPr>
          <a:xfrm>
            <a:off x="777240" y="6392752"/>
            <a:ext cx="10184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#</a:t>
            </a:r>
            <a:r>
              <a:rPr lang="it-IT" dirty="0" err="1" smtClean="0"/>
              <a:t>aspilive</a:t>
            </a:r>
            <a:endParaRPr lang="en-US" dirty="0"/>
          </a:p>
        </p:txBody>
      </p:sp>
      <p:pic>
        <p:nvPicPr>
          <p:cNvPr id="10" name="Picture 9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17618" y="6070600"/>
            <a:ext cx="1714500" cy="5715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31690810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5127" y="1681850"/>
            <a:ext cx="5156200" cy="825699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45127" y="2507550"/>
            <a:ext cx="5156200" cy="36805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851"/>
            <a:ext cx="5181601" cy="825698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7550"/>
            <a:ext cx="5181601" cy="36805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737AC9-78BE-4C9C-82DD-DAE4CA590767}" type="datetimeFigureOut">
              <a:rPr lang="en-US" smtClean="0"/>
              <a:t>5/17/2014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1B5505-D64C-4CEA-B96C-7A0C4CD9BABB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317124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737AC9-78BE-4C9C-82DD-DAE4CA590767}" type="datetimeFigureOut">
              <a:rPr lang="en-US" smtClean="0"/>
              <a:t>5/17/2014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1B5505-D64C-4CEA-B96C-7A0C4CD9BABB}" type="slidenum">
              <a:rPr lang="en-US" smtClean="0"/>
              <a:t>‹#›</a:t>
            </a:fld>
            <a:endParaRPr 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7" name="TextBox 6"/>
          <p:cNvSpPr txBox="1"/>
          <p:nvPr userDrawn="1"/>
        </p:nvSpPr>
        <p:spPr>
          <a:xfrm>
            <a:off x="777240" y="6392752"/>
            <a:ext cx="10184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#</a:t>
            </a:r>
            <a:r>
              <a:rPr lang="it-IT" dirty="0" err="1" smtClean="0"/>
              <a:t>aspilive</a:t>
            </a:r>
            <a:endParaRPr lang="en-US" dirty="0"/>
          </a:p>
        </p:txBody>
      </p:sp>
      <p:pic>
        <p:nvPicPr>
          <p:cNvPr id="9" name="Picture 8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17618" y="6070600"/>
            <a:ext cx="1714500" cy="5715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24514360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737AC9-78BE-4C9C-82DD-DAE4CA590767}" type="datetimeFigureOut">
              <a:rPr lang="en-US" smtClean="0"/>
              <a:t>5/17/2014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1B5505-D64C-4CEA-B96C-7A0C4CD9BABB}" type="slidenum">
              <a:rPr lang="en-US" smtClean="0"/>
              <a:t>‹#›</a:t>
            </a:fld>
            <a:endParaRPr lang="en-US"/>
          </a:p>
        </p:txBody>
      </p:sp>
      <p:sp>
        <p:nvSpPr>
          <p:cNvPr id="5" name="TextBox 4"/>
          <p:cNvSpPr txBox="1"/>
          <p:nvPr userDrawn="1"/>
        </p:nvSpPr>
        <p:spPr>
          <a:xfrm>
            <a:off x="777240" y="6392752"/>
            <a:ext cx="10184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#</a:t>
            </a:r>
            <a:r>
              <a:rPr lang="it-IT" dirty="0" err="1" smtClean="0"/>
              <a:t>aspilive</a:t>
            </a:r>
            <a:endParaRPr lang="en-US" dirty="0"/>
          </a:p>
        </p:txBody>
      </p:sp>
      <p:pic>
        <p:nvPicPr>
          <p:cNvPr id="7" name="Picture 6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17618" y="6070600"/>
            <a:ext cx="1714500" cy="5715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15502799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1248" y="457200"/>
            <a:ext cx="3931920" cy="1600197"/>
          </a:xfrm>
        </p:spPr>
        <p:txBody>
          <a:bodyPr anchor="b">
            <a:normAutofit/>
          </a:bodyPr>
          <a:lstStyle>
            <a:lvl1pPr>
              <a:defRPr sz="32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1600" y="990600"/>
            <a:ext cx="6172200" cy="48768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1248" y="2057399"/>
            <a:ext cx="3931920" cy="3810001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737AC9-78BE-4C9C-82DD-DAE4CA590767}" type="datetimeFigureOut">
              <a:rPr lang="en-US" smtClean="0"/>
              <a:t>5/17/2014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1B5505-D64C-4CEA-B96C-7A0C4CD9BABB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extBox 7"/>
          <p:cNvSpPr txBox="1"/>
          <p:nvPr userDrawn="1"/>
        </p:nvSpPr>
        <p:spPr>
          <a:xfrm>
            <a:off x="777240" y="6392752"/>
            <a:ext cx="10184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#</a:t>
            </a:r>
            <a:r>
              <a:rPr lang="it-IT" dirty="0" err="1" smtClean="0"/>
              <a:t>aspilive</a:t>
            </a:r>
            <a:endParaRPr lang="en-US" dirty="0"/>
          </a:p>
        </p:txBody>
      </p:sp>
      <p:pic>
        <p:nvPicPr>
          <p:cNvPr id="10" name="Picture 9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17618" y="6070600"/>
            <a:ext cx="1714500" cy="5715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30362364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1248" y="457200"/>
            <a:ext cx="3931920" cy="1600200"/>
          </a:xfrm>
        </p:spPr>
        <p:txBody>
          <a:bodyPr anchor="b">
            <a:normAutofit/>
          </a:bodyPr>
          <a:lstStyle>
            <a:lvl1pPr>
              <a:defRPr sz="32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1600" y="990600"/>
            <a:ext cx="6172200" cy="4876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1248" y="2057400"/>
            <a:ext cx="3931920" cy="38100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737AC9-78BE-4C9C-82DD-DAE4CA590767}" type="datetimeFigureOut">
              <a:rPr lang="en-US" smtClean="0"/>
              <a:t>5/17/2014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1B5505-D64C-4CEA-B96C-7A0C4CD9BA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42589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8217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45127" y="365760"/>
            <a:ext cx="10515600" cy="13255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5127" y="1828800"/>
            <a:ext cx="10515600" cy="43513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9F737AC9-78BE-4C9C-82DD-DAE4CA590767}" type="datetimeFigureOut">
              <a:rPr lang="en-US" smtClean="0"/>
              <a:t>5/17/2014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7527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1B5505-D64C-4CEA-B96C-7A0C4CD9BA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5240769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26" r:id="rId1"/>
    <p:sldLayoutId id="2147483727" r:id="rId2"/>
    <p:sldLayoutId id="2147483728" r:id="rId3"/>
    <p:sldLayoutId id="2147483729" r:id="rId4"/>
    <p:sldLayoutId id="2147483730" r:id="rId5"/>
    <p:sldLayoutId id="2147483731" r:id="rId6"/>
    <p:sldLayoutId id="2147483732" r:id="rId7"/>
    <p:sldLayoutId id="2147483733" r:id="rId8"/>
    <p:sldLayoutId id="2147483734" r:id="rId9"/>
    <p:sldLayoutId id="2147483735" r:id="rId10"/>
    <p:sldLayoutId id="2147483736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Wingdings 2" pitchFamily="18" charset="2"/>
        <a:buChar char="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mailto:daniele@aspitalia.com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png"/><Relationship Id="rId4" Type="http://schemas.openxmlformats.org/officeDocument/2006/relationships/hyperlink" Target="http://blogs.aspitalia.com/daniele/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hyperlink" Target="http://aspit.co/VS14-live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l"/>
            <a:r>
              <a:rPr lang="it-IT" b="1" dirty="0"/>
              <a:t>Visual Studio 2013 Update 2 per lo sviluppatore ASP.NET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 lnSpcReduction="10000"/>
          </a:bodyPr>
          <a:lstStyle/>
          <a:p>
            <a:pPr algn="l"/>
            <a:r>
              <a:rPr lang="it-IT" dirty="0" smtClean="0"/>
              <a:t>Marco De Sanctis</a:t>
            </a:r>
          </a:p>
          <a:p>
            <a:pPr algn="l"/>
            <a:r>
              <a:rPr lang="it-IT" i="1" dirty="0" smtClean="0"/>
              <a:t>Content Manager @ ASPItalia.com, Microsoft MVP in ASP.NET / IIS</a:t>
            </a:r>
          </a:p>
          <a:p>
            <a:pPr algn="l"/>
            <a:r>
              <a:rPr lang="it-IT" dirty="0" smtClean="0">
                <a:hlinkClick r:id="rId3"/>
              </a:rPr>
              <a:t>cradle@aspitalia.com</a:t>
            </a:r>
            <a:r>
              <a:rPr lang="it-IT" dirty="0" smtClean="0"/>
              <a:t> - </a:t>
            </a:r>
            <a:r>
              <a:rPr lang="it-IT" dirty="0" err="1" smtClean="0"/>
              <a:t>Twitter</a:t>
            </a:r>
            <a:r>
              <a:rPr lang="it-IT" dirty="0" smtClean="0"/>
              <a:t> @crad77</a:t>
            </a:r>
          </a:p>
          <a:p>
            <a:pPr algn="l"/>
            <a:r>
              <a:rPr lang="it-IT" dirty="0" smtClean="0">
                <a:hlinkClick r:id="rId4"/>
              </a:rPr>
              <a:t>http://blogs.aspitalia.com/cradle/</a:t>
            </a:r>
            <a:r>
              <a:rPr lang="it-IT" dirty="0" smtClean="0"/>
              <a:t> </a:t>
            </a:r>
          </a:p>
          <a:p>
            <a:pPr algn="l"/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7857478" y="6517362"/>
            <a:ext cx="10184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#</a:t>
            </a:r>
            <a:r>
              <a:rPr lang="it-IT" dirty="0" err="1" smtClean="0"/>
              <a:t>aspilive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7857478" y="5440144"/>
            <a:ext cx="4294256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500" dirty="0" smtClean="0">
                <a:latin typeface="Segoe UI Semilight" panose="020B0402040204020203" pitchFamily="34" charset="0"/>
                <a:cs typeface="Segoe UI Semilight" panose="020B0402040204020203" pitchFamily="34" charset="0"/>
              </a:rPr>
              <a:t>//20 Maggio 2014</a:t>
            </a:r>
          </a:p>
          <a:p>
            <a:r>
              <a:rPr lang="it-IT" sz="2500" dirty="0" smtClean="0">
                <a:latin typeface="Segoe UI Semilight" panose="020B0402040204020203" pitchFamily="34" charset="0"/>
                <a:cs typeface="Segoe UI Semilight" panose="020B0402040204020203" pitchFamily="34" charset="0"/>
              </a:rPr>
              <a:t>Visual Studio: </a:t>
            </a:r>
            <a:r>
              <a:rPr lang="it-IT" sz="2500" dirty="0" err="1" smtClean="0">
                <a:latin typeface="Segoe UI Semilight" panose="020B0402040204020203" pitchFamily="34" charset="0"/>
                <a:cs typeface="Segoe UI Semilight" panose="020B0402040204020203" pitchFamily="34" charset="0"/>
              </a:rPr>
              <a:t>what’s</a:t>
            </a:r>
            <a:r>
              <a:rPr lang="it-IT" sz="2500" dirty="0" smtClean="0">
                <a:latin typeface="Segoe UI Semilight" panose="020B0402040204020203" pitchFamily="34" charset="0"/>
                <a:cs typeface="Segoe UI Semilight" panose="020B0402040204020203" pitchFamily="34" charset="0"/>
              </a:rPr>
              <a:t> </a:t>
            </a:r>
            <a:r>
              <a:rPr lang="it-IT" sz="2500" dirty="0" err="1" smtClean="0">
                <a:latin typeface="Segoe UI Semilight" panose="020B0402040204020203" pitchFamily="34" charset="0"/>
                <a:cs typeface="Segoe UI Semilight" panose="020B0402040204020203" pitchFamily="34" charset="0"/>
              </a:rPr>
              <a:t>next</a:t>
            </a:r>
            <a:r>
              <a:rPr lang="it-IT" sz="2500" dirty="0" smtClean="0">
                <a:latin typeface="Segoe UI Semilight" panose="020B0402040204020203" pitchFamily="34" charset="0"/>
                <a:cs typeface="Segoe UI Semilight" panose="020B0402040204020203" pitchFamily="34" charset="0"/>
              </a:rPr>
              <a:t> Live</a:t>
            </a:r>
            <a:endParaRPr lang="it-IT" sz="2500" dirty="0">
              <a:latin typeface="Segoe UI Semilight" panose="020B0402040204020203" pitchFamily="34" charset="0"/>
              <a:cs typeface="Segoe UI Semilight" panose="020B0402040204020203" pitchFamily="34" charset="0"/>
            </a:endParaRPr>
          </a:p>
        </p:txBody>
      </p:sp>
      <p:pic>
        <p:nvPicPr>
          <p:cNvPr id="9" name="Picture 8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6548" y="5945862"/>
            <a:ext cx="1714500" cy="5715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32919118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Agenda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it-IT" dirty="0" err="1" smtClean="0"/>
              <a:t>Disclaimer</a:t>
            </a:r>
            <a:r>
              <a:rPr lang="it-IT" dirty="0" smtClean="0"/>
              <a:t>: </a:t>
            </a:r>
            <a:r>
              <a:rPr lang="it-IT" dirty="0" smtClean="0"/>
              <a:t>QUASI solo </a:t>
            </a:r>
            <a:r>
              <a:rPr lang="it-IT" dirty="0" smtClean="0"/>
              <a:t>demo </a:t>
            </a:r>
            <a:r>
              <a:rPr lang="it-IT" dirty="0" smtClean="0">
                <a:sym typeface="Wingdings" panose="05000000000000000000" pitchFamily="2" charset="2"/>
              </a:rPr>
              <a:t></a:t>
            </a:r>
            <a:endParaRPr lang="it-IT" dirty="0" smtClean="0"/>
          </a:p>
          <a:p>
            <a:r>
              <a:rPr lang="it-IT" dirty="0" smtClean="0"/>
              <a:t>Facciamo il punto della situazione...</a:t>
            </a:r>
            <a:endParaRPr lang="it-IT" dirty="0" smtClean="0"/>
          </a:p>
          <a:p>
            <a:r>
              <a:rPr lang="it-IT" dirty="0" smtClean="0"/>
              <a:t>Novità dell'IDE</a:t>
            </a:r>
          </a:p>
          <a:p>
            <a:r>
              <a:rPr lang="it-IT" dirty="0" smtClean="0"/>
              <a:t>Integrazione con Windows </a:t>
            </a:r>
            <a:r>
              <a:rPr lang="it-IT" dirty="0" err="1" smtClean="0"/>
              <a:t>Azure</a:t>
            </a:r>
            <a:endParaRPr lang="it-IT" dirty="0" smtClean="0"/>
          </a:p>
          <a:p>
            <a:r>
              <a:rPr lang="it-IT" dirty="0" smtClean="0"/>
              <a:t>ASP.NET Identity 2</a:t>
            </a:r>
            <a:endParaRPr lang="it-IT" dirty="0" smtClean="0"/>
          </a:p>
        </p:txBody>
      </p:sp>
    </p:spTree>
    <p:extLst>
      <p:ext uri="{BB962C8B-B14F-4D97-AF65-F5344CB8AC3E}">
        <p14:creationId xmlns:p14="http://schemas.microsoft.com/office/powerpoint/2010/main" val="20893890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Visual Studio 2013 Update 2</a:t>
            </a:r>
            <a:endParaRPr lang="it-IT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it-IT" sz="4000" dirty="0"/>
              <a:t>http://aspit.co/aut</a:t>
            </a:r>
            <a:endParaRPr lang="it-IT" dirty="0"/>
          </a:p>
          <a:p>
            <a:endParaRPr lang="it-IT" dirty="0" smtClean="0"/>
          </a:p>
          <a:p>
            <a:r>
              <a:rPr lang="it-IT" dirty="0" smtClean="0"/>
              <a:t>Windows Phone 8.1 &amp; Universal </a:t>
            </a:r>
            <a:r>
              <a:rPr lang="it-IT" dirty="0" err="1" smtClean="0"/>
              <a:t>Apps</a:t>
            </a:r>
            <a:endParaRPr lang="it-IT" dirty="0" smtClean="0"/>
          </a:p>
          <a:p>
            <a:r>
              <a:rPr lang="it-IT" dirty="0" err="1" smtClean="0"/>
              <a:t>TypeScript</a:t>
            </a:r>
            <a:r>
              <a:rPr lang="it-IT" dirty="0" smtClean="0"/>
              <a:t> 1.0</a:t>
            </a:r>
          </a:p>
          <a:p>
            <a:r>
              <a:rPr lang="it-IT" dirty="0" smtClean="0"/>
              <a:t>IDE </a:t>
            </a:r>
            <a:r>
              <a:rPr lang="it-IT" dirty="0" err="1" smtClean="0"/>
              <a:t>Features</a:t>
            </a:r>
            <a:r>
              <a:rPr lang="it-IT" dirty="0" smtClean="0"/>
              <a:t> (Debugger, Performance Tools, </a:t>
            </a:r>
            <a:r>
              <a:rPr lang="it-IT" dirty="0" err="1" smtClean="0"/>
              <a:t>IntelliTrace</a:t>
            </a:r>
            <a:r>
              <a:rPr lang="it-IT" dirty="0" smtClean="0"/>
              <a:t> etc..)</a:t>
            </a:r>
          </a:p>
          <a:p>
            <a:r>
              <a:rPr lang="it-IT" sz="3600" dirty="0" smtClean="0">
                <a:solidFill>
                  <a:srgbClr val="FFFF00"/>
                </a:solidFill>
              </a:rPr>
              <a:t>ASP.NET &amp; Web Tools 2013.2</a:t>
            </a:r>
          </a:p>
          <a:p>
            <a:pPr lvl="1"/>
            <a:r>
              <a:rPr lang="it-IT" dirty="0" smtClean="0"/>
              <a:t>Release notes: http</a:t>
            </a:r>
            <a:r>
              <a:rPr lang="it-IT" dirty="0"/>
              <a:t>://</a:t>
            </a:r>
            <a:r>
              <a:rPr lang="it-IT" dirty="0" smtClean="0"/>
              <a:t>aspit.co/auu</a:t>
            </a:r>
          </a:p>
          <a:p>
            <a:r>
              <a:rPr lang="it-IT" sz="3600" dirty="0">
                <a:solidFill>
                  <a:srgbClr val="FFFF00"/>
                </a:solidFill>
              </a:rPr>
              <a:t>Web Essentials 2013 for Update 2</a:t>
            </a:r>
          </a:p>
        </p:txBody>
      </p:sp>
      <p:sp>
        <p:nvSpPr>
          <p:cNvPr id="4" name="Left Arrow 3"/>
          <p:cNvSpPr/>
          <p:nvPr/>
        </p:nvSpPr>
        <p:spPr>
          <a:xfrm>
            <a:off x="8054787" y="4531659"/>
            <a:ext cx="1075765" cy="510988"/>
          </a:xfrm>
          <a:prstGeom prst="leftArrow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5" name="Left Arrow 4"/>
          <p:cNvSpPr/>
          <p:nvPr/>
        </p:nvSpPr>
        <p:spPr>
          <a:xfrm>
            <a:off x="8054787" y="5588467"/>
            <a:ext cx="1075765" cy="510988"/>
          </a:xfrm>
          <a:prstGeom prst="leftArrow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0749192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Demo</a:t>
            </a:r>
            <a:endParaRPr lang="it-IT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 smtClean="0"/>
              <a:t>ASP.NET &amp; Web Tools 2013.2</a:t>
            </a:r>
          </a:p>
          <a:p>
            <a:r>
              <a:rPr lang="fr-FR" dirty="0" smtClean="0"/>
              <a:t>Web Essentials 2013 for Update 2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003335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ASP.NET Identity 2.0</a:t>
            </a:r>
            <a:endParaRPr lang="it-IT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it-IT" dirty="0" smtClean="0"/>
              <a:t>Una tonnellata di nuove funzionalità!</a:t>
            </a:r>
          </a:p>
          <a:p>
            <a:r>
              <a:rPr lang="it-IT" dirty="0" smtClean="0"/>
              <a:t>Account </a:t>
            </a:r>
            <a:r>
              <a:rPr lang="it-IT" dirty="0" err="1" smtClean="0"/>
              <a:t>lockout</a:t>
            </a:r>
            <a:endParaRPr lang="it-IT" dirty="0" smtClean="0"/>
          </a:p>
          <a:p>
            <a:r>
              <a:rPr lang="it-IT" dirty="0" smtClean="0"/>
              <a:t>Email </a:t>
            </a:r>
            <a:r>
              <a:rPr lang="it-IT" dirty="0" err="1" smtClean="0"/>
              <a:t>confirmation</a:t>
            </a:r>
            <a:endParaRPr lang="it-IT" dirty="0" smtClean="0"/>
          </a:p>
          <a:p>
            <a:r>
              <a:rPr lang="it-IT" dirty="0" err="1" smtClean="0"/>
              <a:t>Two-factor</a:t>
            </a:r>
            <a:r>
              <a:rPr lang="it-IT" dirty="0" smtClean="0"/>
              <a:t> </a:t>
            </a:r>
            <a:r>
              <a:rPr lang="it-IT" dirty="0" err="1" smtClean="0"/>
              <a:t>authentication</a:t>
            </a:r>
            <a:endParaRPr lang="it-IT" dirty="0" smtClean="0"/>
          </a:p>
          <a:p>
            <a:r>
              <a:rPr lang="it-IT" dirty="0" smtClean="0"/>
              <a:t>Security </a:t>
            </a:r>
            <a:r>
              <a:rPr lang="it-IT" dirty="0" err="1" smtClean="0"/>
              <a:t>Stamp</a:t>
            </a:r>
            <a:endParaRPr lang="it-IT" dirty="0" smtClean="0"/>
          </a:p>
          <a:p>
            <a:r>
              <a:rPr lang="it-IT" dirty="0" smtClean="0"/>
              <a:t>Supporto a </a:t>
            </a:r>
            <a:r>
              <a:rPr lang="it-IT" dirty="0" err="1" smtClean="0"/>
              <a:t>IQueryable</a:t>
            </a:r>
            <a:r>
              <a:rPr lang="it-IT" dirty="0" smtClean="0"/>
              <a:t> su </a:t>
            </a:r>
            <a:r>
              <a:rPr lang="it-IT" dirty="0" err="1" smtClean="0"/>
              <a:t>UserManager</a:t>
            </a:r>
            <a:r>
              <a:rPr lang="it-IT" dirty="0" smtClean="0"/>
              <a:t> &amp; </a:t>
            </a:r>
            <a:r>
              <a:rPr lang="it-IT" dirty="0" err="1" smtClean="0"/>
              <a:t>RoleManager</a:t>
            </a:r>
            <a:endParaRPr lang="it-IT" dirty="0" smtClean="0"/>
          </a:p>
          <a:p>
            <a:r>
              <a:rPr lang="it-IT" dirty="0" smtClean="0"/>
              <a:t>Documentazione completa? Non esageriamo </a:t>
            </a:r>
            <a:r>
              <a:rPr lang="it-IT" dirty="0" smtClean="0">
                <a:sym typeface="Wingdings" panose="05000000000000000000" pitchFamily="2" charset="2"/>
              </a:rPr>
              <a:t></a:t>
            </a:r>
          </a:p>
          <a:p>
            <a:pPr lvl="1"/>
            <a:r>
              <a:rPr lang="it-IT" dirty="0" err="1" smtClean="0">
                <a:solidFill>
                  <a:srgbClr val="FFFF00"/>
                </a:solidFill>
                <a:sym typeface="Wingdings" panose="05000000000000000000" pitchFamily="2" charset="2"/>
              </a:rPr>
              <a:t>Microsoft.AspNet.Identity.Samples</a:t>
            </a:r>
            <a:endParaRPr lang="it-IT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59860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GRAZIE</a:t>
            </a:r>
            <a:endParaRPr lang="it-IT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45126" y="1828800"/>
            <a:ext cx="10623329" cy="4351337"/>
          </a:xfrm>
        </p:spPr>
        <p:txBody>
          <a:bodyPr/>
          <a:lstStyle/>
          <a:p>
            <a:r>
              <a:rPr lang="it-IT" dirty="0" smtClean="0"/>
              <a:t>Domande su </a:t>
            </a:r>
            <a:r>
              <a:rPr lang="it-IT" dirty="0" err="1" smtClean="0"/>
              <a:t>twitter</a:t>
            </a:r>
            <a:r>
              <a:rPr lang="it-IT" dirty="0" smtClean="0"/>
              <a:t>, blog, mail, etc...</a:t>
            </a:r>
          </a:p>
          <a:p>
            <a:r>
              <a:rPr lang="it-IT" dirty="0" smtClean="0"/>
              <a:t>Il </a:t>
            </a:r>
            <a:r>
              <a:rPr lang="it-IT" dirty="0" smtClean="0"/>
              <a:t>materiale è disponibile subito su </a:t>
            </a:r>
            <a:r>
              <a:rPr lang="it-IT" dirty="0" smtClean="0">
                <a:hlinkClick r:id="rId2"/>
              </a:rPr>
              <a:t>http://aspit.co/VS14-live</a:t>
            </a:r>
            <a:r>
              <a:rPr lang="it-IT" dirty="0" smtClean="0"/>
              <a:t> </a:t>
            </a:r>
          </a:p>
          <a:p>
            <a:endParaRPr lang="it-IT" dirty="0" smtClean="0"/>
          </a:p>
          <a:p>
            <a:endParaRPr lang="it-IT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1143000" y="-192666"/>
            <a:ext cx="216734" cy="3853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107287" tIns="53643" rIns="107287" bIns="53643" numCol="1" anchor="ctr" anchorCtr="0" compatLnSpc="1">
            <a:prstTxWarp prst="textNoShape">
              <a:avLst/>
            </a:prstTxWarp>
            <a:spAutoFit/>
          </a:bodyPr>
          <a:lstStyle/>
          <a:p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9640399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 Dark">
  <a:themeElements>
    <a:clrScheme name="Custom 1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FFFFFF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FFC000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Dark" id="{D39323B7-B2D6-4C10-818B-A5CD4ACE85BD}" vid="{15FD9199-0511-4D87-8BFB-2FF3F0C5B55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Dark</Template>
  <TotalTime>165</TotalTime>
  <Words>175</Words>
  <Application>Microsoft Office PowerPoint</Application>
  <PresentationFormat>Widescreen</PresentationFormat>
  <Paragraphs>40</Paragraphs>
  <Slides>6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2" baseType="lpstr">
      <vt:lpstr>Calibri</vt:lpstr>
      <vt:lpstr>Calibri Light</vt:lpstr>
      <vt:lpstr>Segoe UI Semilight</vt:lpstr>
      <vt:lpstr>Wingdings</vt:lpstr>
      <vt:lpstr>Wingdings 2</vt:lpstr>
      <vt:lpstr>Office Theme Dark</vt:lpstr>
      <vt:lpstr>Visual Studio 2013 Update 2 per lo sviluppatore ASP.NET</vt:lpstr>
      <vt:lpstr>Agenda</vt:lpstr>
      <vt:lpstr>Visual Studio 2013 Update 2</vt:lpstr>
      <vt:lpstr>Demo</vt:lpstr>
      <vt:lpstr>ASP.NET Identity 2.0</vt:lpstr>
      <vt:lpstr>GRAZIE</vt:lpstr>
    </vt:vector>
  </TitlesOfParts>
  <Company>5DLabs.it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Daniele Bochicchio</dc:creator>
  <cp:lastModifiedBy>Marco De Sanctis</cp:lastModifiedBy>
  <cp:revision>42</cp:revision>
  <dcterms:created xsi:type="dcterms:W3CDTF">2012-09-23T10:04:43Z</dcterms:created>
  <dcterms:modified xsi:type="dcterms:W3CDTF">2014-05-17T13:56:39Z</dcterms:modified>
</cp:coreProperties>
</file>