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13"/>
  </p:notesMasterIdLst>
  <p:sldIdLst>
    <p:sldId id="256" r:id="rId2"/>
    <p:sldId id="257" r:id="rId3"/>
    <p:sldId id="260" r:id="rId4"/>
    <p:sldId id="262" r:id="rId5"/>
    <p:sldId id="264" r:id="rId6"/>
    <p:sldId id="265" r:id="rId7"/>
    <p:sldId id="266" r:id="rId8"/>
    <p:sldId id="267" r:id="rId9"/>
    <p:sldId id="263" r:id="rId10"/>
    <p:sldId id="258" r:id="rId11"/>
    <p:sldId id="25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96" y="4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F07BC-9DD8-4BAD-B551-277E2B74F23A}" type="datetimeFigureOut">
              <a:rPr lang="it-IT" smtClean="0"/>
              <a:t>22/06/2015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B8AB05-93E8-40A0-8288-B13AA7955E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4642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5635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2118472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3429000"/>
            <a:ext cx="9418320" cy="109001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9E016143-E03C-4CFD-AFDC-14E5BDEA754C}" type="datetimeFigureOut">
              <a:rPr lang="en-US" dirty="0"/>
              <a:t>6/22/2015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5890610"/>
            <a:ext cx="2638337" cy="96739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3095538" y="5890610"/>
            <a:ext cx="9096462" cy="96739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92840" y="6172200"/>
            <a:ext cx="914400" cy="5937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69" y="608012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dirty="0"/>
              <a:t>6/22/2015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dirty="0"/>
              <a:t>6/22/2015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dirty="0"/>
              <a:t>6/22/2015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dirty="0"/>
              <a:t>6/22/2015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dirty="0"/>
              <a:t>6/22/2015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dirty="0"/>
              <a:t>6/22/2015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dirty="0"/>
              <a:t>6/22/2015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dirty="0"/>
              <a:t>6/22/2015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dirty="0"/>
              <a:t>6/22/2015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dirty="0"/>
              <a:t>6/22/2015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dirty="0"/>
              <a:t>6/22/2015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83" y="60198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cristian@cristiancivera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VS2015-liv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err="1"/>
              <a:t>Azure</a:t>
            </a:r>
            <a:r>
              <a:rPr lang="it-IT" dirty="0"/>
              <a:t> App Service: oltre i Web Site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3428999"/>
            <a:ext cx="9418320" cy="1719649"/>
          </a:xfrm>
        </p:spPr>
        <p:txBody>
          <a:bodyPr>
            <a:normAutofit/>
          </a:bodyPr>
          <a:lstStyle/>
          <a:p>
            <a:pPr>
              <a:spcBef>
                <a:spcPts val="100"/>
              </a:spcBef>
            </a:pPr>
            <a:r>
              <a:rPr lang="it-IT" dirty="0" smtClean="0"/>
              <a:t>Cristian Civera</a:t>
            </a:r>
            <a:endParaRPr lang="it-IT" dirty="0"/>
          </a:p>
          <a:p>
            <a:pPr>
              <a:spcBef>
                <a:spcPts val="100"/>
              </a:spcBef>
            </a:pPr>
            <a:r>
              <a:rPr lang="it-IT" i="1" dirty="0" smtClean="0"/>
              <a:t>Senior Software Consultant</a:t>
            </a:r>
            <a:endParaRPr lang="it-IT" i="1" dirty="0"/>
          </a:p>
          <a:p>
            <a:pPr>
              <a:spcBef>
                <a:spcPts val="100"/>
              </a:spcBef>
            </a:pPr>
            <a:r>
              <a:rPr lang="it-IT" dirty="0" smtClean="0">
                <a:hlinkClick r:id="rId2"/>
              </a:rPr>
              <a:t>cristian@cristiancivera.com</a:t>
            </a:r>
            <a:r>
              <a:rPr lang="it-IT" dirty="0" smtClean="0"/>
              <a:t> - @</a:t>
            </a:r>
            <a:r>
              <a:rPr lang="it-IT" dirty="0" err="1" smtClean="0"/>
              <a:t>cristiancivera</a:t>
            </a:r>
            <a:endParaRPr lang="it-IT" dirty="0"/>
          </a:p>
          <a:p>
            <a:pPr>
              <a:spcBef>
                <a:spcPts val="100"/>
              </a:spcBef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306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API e </a:t>
            </a:r>
            <a:r>
              <a:rPr lang="fr-FR" dirty="0" err="1" smtClean="0"/>
              <a:t>Logic</a:t>
            </a:r>
            <a:r>
              <a:rPr lang="fr-FR" dirty="0" smtClean="0"/>
              <a:t> App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704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2273643"/>
          </a:xfrm>
        </p:spPr>
        <p:txBody>
          <a:bodyPr/>
          <a:lstStyle/>
          <a:p>
            <a:r>
              <a:rPr lang="it-IT" dirty="0" smtClean="0"/>
              <a:t>Nuovo App Service</a:t>
            </a:r>
            <a:endParaRPr lang="it-IT" dirty="0" smtClean="0"/>
          </a:p>
          <a:p>
            <a:r>
              <a:rPr lang="it-IT" dirty="0" smtClean="0"/>
              <a:t>Migrazione e unificazione degli attuali servizi</a:t>
            </a:r>
            <a:endParaRPr lang="it-IT" dirty="0" smtClean="0"/>
          </a:p>
          <a:p>
            <a:r>
              <a:rPr lang="it-IT" dirty="0" smtClean="0"/>
              <a:t>Nuove funzionalità per mondo a servizi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00963" y="4720281"/>
            <a:ext cx="10623329" cy="1264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 smtClean="0"/>
              <a:t>Il materiale è disponibile subito su </a:t>
            </a:r>
            <a:r>
              <a:rPr lang="it-IT" b="1" dirty="0" smtClean="0">
                <a:hlinkClick r:id="rId2"/>
              </a:rPr>
              <a:t>http://aspit.co/VS2015-live</a:t>
            </a:r>
            <a:endParaRPr lang="it-IT" b="1" dirty="0" smtClean="0"/>
          </a:p>
          <a:p>
            <a:pPr marL="0" indent="0">
              <a:buNone/>
            </a:pP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88203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App Service</a:t>
            </a:r>
            <a:endParaRPr lang="it-IT" dirty="0"/>
          </a:p>
          <a:p>
            <a:r>
              <a:rPr lang="it-IT" dirty="0" smtClean="0"/>
              <a:t>API App</a:t>
            </a:r>
          </a:p>
          <a:p>
            <a:r>
              <a:rPr lang="it-IT" dirty="0" err="1" smtClean="0"/>
              <a:t>Logic</a:t>
            </a:r>
            <a:r>
              <a:rPr lang="it-IT" smtClean="0"/>
              <a:t> App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37791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Servizi di </a:t>
            </a:r>
            <a:r>
              <a:rPr lang="it-IT" dirty="0" err="1" smtClean="0"/>
              <a:t>Azure</a:t>
            </a:r>
            <a:r>
              <a:rPr lang="it-IT" dirty="0" smtClean="0"/>
              <a:t> distinti</a:t>
            </a:r>
            <a:endParaRPr lang="it-IT" dirty="0"/>
          </a:p>
        </p:txBody>
      </p:sp>
      <p:grpSp>
        <p:nvGrpSpPr>
          <p:cNvPr id="4" name="Group 3"/>
          <p:cNvGrpSpPr/>
          <p:nvPr/>
        </p:nvGrpSpPr>
        <p:grpSpPr>
          <a:xfrm>
            <a:off x="4323640" y="2471623"/>
            <a:ext cx="2453525" cy="2868367"/>
            <a:chOff x="2446422" y="1377469"/>
            <a:chExt cx="2453525" cy="2868367"/>
          </a:xfrm>
        </p:grpSpPr>
        <p:sp>
          <p:nvSpPr>
            <p:cNvPr id="5" name="Rectangle 4"/>
            <p:cNvSpPr/>
            <p:nvPr/>
          </p:nvSpPr>
          <p:spPr>
            <a:xfrm>
              <a:off x="2613947" y="3249242"/>
              <a:ext cx="2286000" cy="9965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6521" tIns="186521" rIns="186521" bIns="186521" rtlCol="0" anchor="b"/>
            <a:lstStyle/>
            <a:p>
              <a:pPr algn="ctr" defTabSz="932597"/>
              <a:r>
                <a:rPr lang="en-US" sz="2400" dirty="0">
                  <a:solidFill>
                    <a:srgbClr val="FFFFFF"/>
                  </a:solidFill>
                  <a:latin typeface="Segoe UI Light"/>
                </a:rPr>
                <a:t>Mobile </a:t>
              </a:r>
              <a:r>
                <a:rPr lang="en-US" sz="2400" dirty="0" smtClean="0">
                  <a:solidFill>
                    <a:srgbClr val="FFFFFF"/>
                  </a:solidFill>
                  <a:latin typeface="Segoe UI Light"/>
                </a:rPr>
                <a:t>Services</a:t>
              </a:r>
              <a:endParaRPr lang="en-US" sz="2400" dirty="0">
                <a:solidFill>
                  <a:srgbClr val="FFFFFF"/>
                </a:solidFill>
                <a:latin typeface="Segoe UI Light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17791" y="1912227"/>
              <a:ext cx="838572" cy="1204104"/>
            </a:xfrm>
            <a:prstGeom prst="rect">
              <a:avLst/>
            </a:prstGeom>
          </p:spPr>
        </p:pic>
        <p:cxnSp>
          <p:nvCxnSpPr>
            <p:cNvPr id="7" name="Straight Connector 6"/>
            <p:cNvCxnSpPr/>
            <p:nvPr/>
          </p:nvCxnSpPr>
          <p:spPr>
            <a:xfrm>
              <a:off x="2446422" y="1377469"/>
              <a:ext cx="0" cy="2650989"/>
            </a:xfrm>
            <a:prstGeom prst="line">
              <a:avLst/>
            </a:prstGeom>
            <a:ln>
              <a:solidFill>
                <a:srgbClr val="00A2D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2017619" y="2992611"/>
            <a:ext cx="2286000" cy="2359693"/>
            <a:chOff x="140401" y="1898457"/>
            <a:chExt cx="2286000" cy="2359693"/>
          </a:xfrm>
        </p:grpSpPr>
        <p:sp>
          <p:nvSpPr>
            <p:cNvPr id="9" name="Rectangle 8"/>
            <p:cNvSpPr/>
            <p:nvPr/>
          </p:nvSpPr>
          <p:spPr>
            <a:xfrm>
              <a:off x="140401" y="3261556"/>
              <a:ext cx="2286000" cy="9965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6521" tIns="186521" rIns="186521" bIns="186521" rtlCol="0" anchor="b"/>
            <a:lstStyle/>
            <a:p>
              <a:pPr algn="ctr" defTabSz="932597"/>
              <a:r>
                <a:rPr lang="en-US" sz="2400" dirty="0" smtClean="0">
                  <a:solidFill>
                    <a:srgbClr val="FFFFFF"/>
                  </a:solidFill>
                  <a:latin typeface="Segoe UI Light"/>
                </a:rPr>
                <a:t>Azure Websites</a:t>
              </a:r>
              <a:endParaRPr lang="en-US" sz="2400" dirty="0">
                <a:solidFill>
                  <a:srgbClr val="FFFFFF"/>
                </a:solidFill>
                <a:latin typeface="Segoe UI Light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944" y="1898457"/>
              <a:ext cx="1226857" cy="1198255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6841208" y="2471623"/>
            <a:ext cx="2389482" cy="2879911"/>
            <a:chOff x="4963990" y="1687706"/>
            <a:chExt cx="2389482" cy="2879911"/>
          </a:xfrm>
        </p:grpSpPr>
        <p:sp>
          <p:nvSpPr>
            <p:cNvPr id="12" name="Rectangle 11"/>
            <p:cNvSpPr/>
            <p:nvPr/>
          </p:nvSpPr>
          <p:spPr>
            <a:xfrm>
              <a:off x="5067472" y="3571023"/>
              <a:ext cx="2286000" cy="9965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6521" tIns="186521" rIns="186521" bIns="186521" rtlCol="0" anchor="b"/>
            <a:lstStyle/>
            <a:p>
              <a:pPr algn="ctr" defTabSz="932597"/>
              <a:r>
                <a:rPr lang="en-US" sz="2400" dirty="0" smtClean="0">
                  <a:solidFill>
                    <a:srgbClr val="FFFFFF"/>
                  </a:solidFill>
                  <a:latin typeface="Segoe UI Light"/>
                </a:rPr>
                <a:t>BizTalk Services</a:t>
              </a:r>
              <a:endParaRPr lang="en-US" sz="2400" dirty="0">
                <a:solidFill>
                  <a:srgbClr val="FFFFFF"/>
                </a:solidFill>
                <a:latin typeface="Segoe UI Light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71472" y="2170934"/>
              <a:ext cx="1408397" cy="1380282"/>
            </a:xfrm>
            <a:prstGeom prst="rect">
              <a:avLst/>
            </a:prstGeom>
          </p:spPr>
        </p:pic>
        <p:cxnSp>
          <p:nvCxnSpPr>
            <p:cNvPr id="14" name="Straight Connector 13"/>
            <p:cNvCxnSpPr/>
            <p:nvPr/>
          </p:nvCxnSpPr>
          <p:spPr>
            <a:xfrm>
              <a:off x="4963990" y="1687706"/>
              <a:ext cx="0" cy="2650989"/>
            </a:xfrm>
            <a:prstGeom prst="line">
              <a:avLst/>
            </a:prstGeom>
            <a:ln>
              <a:solidFill>
                <a:srgbClr val="00A2D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6351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App Service</a:t>
            </a:r>
            <a:endParaRPr lang="it-IT" dirty="0"/>
          </a:p>
        </p:txBody>
      </p:sp>
      <p:grpSp>
        <p:nvGrpSpPr>
          <p:cNvPr id="4" name="Group 3"/>
          <p:cNvGrpSpPr/>
          <p:nvPr/>
        </p:nvGrpSpPr>
        <p:grpSpPr>
          <a:xfrm>
            <a:off x="7924739" y="4348542"/>
            <a:ext cx="2635519" cy="1880588"/>
            <a:chOff x="6276897" y="3849484"/>
            <a:chExt cx="2584077" cy="1843881"/>
          </a:xfrm>
          <a:gradFill>
            <a:gsLst>
              <a:gs pos="98000">
                <a:schemeClr val="bg1">
                  <a:lumMod val="75000"/>
                </a:schemeClr>
              </a:gs>
              <a:gs pos="0">
                <a:schemeClr val="tx2">
                  <a:lumMod val="25000"/>
                </a:schemeClr>
              </a:gs>
            </a:gsLst>
            <a:lin ang="5400000" scaled="1"/>
          </a:gradFill>
        </p:grpSpPr>
        <p:sp>
          <p:nvSpPr>
            <p:cNvPr id="5" name="TextBox 4"/>
            <p:cNvSpPr txBox="1"/>
            <p:nvPr/>
          </p:nvSpPr>
          <p:spPr>
            <a:xfrm>
              <a:off x="6276897" y="4696209"/>
              <a:ext cx="2584077" cy="463339"/>
            </a:xfrm>
            <a:prstGeom prst="flowChartOffpageConnector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1873" b="1" kern="0" cap="all" dirty="0" err="1" smtClean="0">
                  <a:solidFill>
                    <a:srgbClr val="FFFFFF"/>
                  </a:solidFill>
                </a:rPr>
                <a:t>Api</a:t>
              </a:r>
              <a:r>
                <a:rPr lang="en-US" sz="1873" b="1" kern="0" cap="all" dirty="0" smtClean="0">
                  <a:solidFill>
                    <a:srgbClr val="FFFFFF"/>
                  </a:solidFill>
                </a:rPr>
                <a:t> Apps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276897" y="5112533"/>
              <a:ext cx="2584077" cy="580832"/>
            </a:xfrm>
            <a:prstGeom prst="flowChartOffpageConnector">
              <a:avLst/>
            </a:prstGeom>
            <a:noFill/>
          </p:spPr>
          <p:txBody>
            <a:bodyPr wrap="square" lIns="186521" rIns="186521" rtlCol="0">
              <a:spAutoFit/>
            </a:bodyPr>
            <a:lstStyle/>
            <a:p>
              <a:pPr algn="ctr" defTabSz="914400">
                <a:lnSpc>
                  <a:spcPts val="1530"/>
                </a:lnSpc>
                <a:defRPr/>
              </a:pPr>
              <a:r>
                <a:rPr lang="en-US" sz="1428" kern="0" dirty="0" smtClean="0">
                  <a:solidFill>
                    <a:srgbClr val="FFFFFF"/>
                  </a:solidFill>
                  <a:latin typeface="Segoe UI Light"/>
                </a:rPr>
                <a:t>Easily build and consume APIs in the cloud</a:t>
              </a: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4034" y="3849484"/>
              <a:ext cx="669799" cy="669799"/>
            </a:xfrm>
            <a:prstGeom prst="flowChartOffpageConnector">
              <a:avLst/>
            </a:prstGeom>
            <a:noFill/>
          </p:spPr>
        </p:pic>
      </p:grpSp>
      <p:grpSp>
        <p:nvGrpSpPr>
          <p:cNvPr id="8" name="Group 7"/>
          <p:cNvGrpSpPr/>
          <p:nvPr/>
        </p:nvGrpSpPr>
        <p:grpSpPr>
          <a:xfrm>
            <a:off x="4630832" y="1691322"/>
            <a:ext cx="3381437" cy="1713289"/>
            <a:chOff x="5563520" y="952400"/>
            <a:chExt cx="3381437" cy="1713289"/>
          </a:xfrm>
        </p:grpSpPr>
        <p:grpSp>
          <p:nvGrpSpPr>
            <p:cNvPr id="9" name="Group 8"/>
            <p:cNvGrpSpPr/>
            <p:nvPr/>
          </p:nvGrpSpPr>
          <p:grpSpPr>
            <a:xfrm>
              <a:off x="5563520" y="1750117"/>
              <a:ext cx="3381437" cy="915572"/>
              <a:chOff x="446273" y="4696209"/>
              <a:chExt cx="2982635" cy="897701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634689" y="4696209"/>
                <a:ext cx="2584077" cy="459731"/>
              </a:xfrm>
              <a:prstGeom prst="hexagon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>
                  <a:defRPr/>
                </a:pPr>
                <a:r>
                  <a:rPr lang="en-US" sz="1873" b="1" kern="0" cap="all" dirty="0" smtClean="0">
                    <a:solidFill>
                      <a:srgbClr val="FFFFFF"/>
                    </a:solidFill>
                  </a:rPr>
                  <a:t>Web Apps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6273" y="5017601"/>
                <a:ext cx="2982635" cy="576309"/>
              </a:xfrm>
              <a:prstGeom prst="hexagon">
                <a:avLst/>
              </a:prstGeom>
              <a:noFill/>
            </p:spPr>
            <p:txBody>
              <a:bodyPr wrap="square" lIns="186521" rIns="186521" rtlCol="0">
                <a:spAutoFit/>
              </a:bodyPr>
              <a:lstStyle/>
              <a:p>
                <a:pPr algn="ctr" defTabSz="914400">
                  <a:lnSpc>
                    <a:spcPts val="1530"/>
                  </a:lnSpc>
                  <a:defRPr/>
                </a:pPr>
                <a:r>
                  <a:rPr lang="en-US" sz="1428" kern="0" dirty="0" smtClean="0">
                    <a:solidFill>
                      <a:srgbClr val="FFFFFF"/>
                    </a:solidFill>
                    <a:latin typeface="Segoe UI Light"/>
                  </a:rPr>
                  <a:t>Web apps that scale with your business</a:t>
                </a:r>
              </a:p>
            </p:txBody>
          </p:sp>
        </p:grp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10333" y="952400"/>
              <a:ext cx="724385" cy="707495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4991475" y="4293356"/>
            <a:ext cx="2635519" cy="1829151"/>
            <a:chOff x="8878944" y="3895961"/>
            <a:chExt cx="2635519" cy="1829151"/>
          </a:xfrm>
        </p:grpSpPr>
        <p:grpSp>
          <p:nvGrpSpPr>
            <p:cNvPr id="14" name="Group 13"/>
            <p:cNvGrpSpPr/>
            <p:nvPr/>
          </p:nvGrpSpPr>
          <p:grpSpPr>
            <a:xfrm>
              <a:off x="8878944" y="4823446"/>
              <a:ext cx="2635519" cy="901666"/>
              <a:chOff x="8881767" y="4696209"/>
              <a:chExt cx="2584077" cy="884066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8881767" y="4696209"/>
                <a:ext cx="2584077" cy="380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>
                  <a:defRPr/>
                </a:pPr>
                <a:r>
                  <a:rPr lang="en-US" sz="1873" b="1" kern="0" cap="all" dirty="0" smtClean="0">
                    <a:solidFill>
                      <a:srgbClr val="FFFFFF"/>
                    </a:solidFill>
                  </a:rPr>
                  <a:t>LOGIC Apps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8881767" y="5112533"/>
                <a:ext cx="2584077" cy="467742"/>
              </a:xfrm>
              <a:prstGeom prst="rect">
                <a:avLst/>
              </a:prstGeom>
              <a:noFill/>
            </p:spPr>
            <p:txBody>
              <a:bodyPr wrap="square" lIns="186521" rIns="186521" rtlCol="0">
                <a:spAutoFit/>
              </a:bodyPr>
              <a:lstStyle/>
              <a:p>
                <a:pPr algn="ctr" defTabSz="914400">
                  <a:lnSpc>
                    <a:spcPts val="1530"/>
                  </a:lnSpc>
                  <a:defRPr/>
                </a:pPr>
                <a:r>
                  <a:rPr lang="en-US" sz="1428" kern="0" dirty="0" smtClean="0">
                    <a:solidFill>
                      <a:srgbClr val="FFFFFF"/>
                    </a:solidFill>
                    <a:latin typeface="Segoe UI Light"/>
                  </a:rPr>
                  <a:t>Automate business process across SaaS and on-premises </a:t>
                </a:r>
              </a:p>
            </p:txBody>
          </p:sp>
        </p:grp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03408" y="3895961"/>
              <a:ext cx="727877" cy="727065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7924739" y="1600004"/>
            <a:ext cx="2635520" cy="1900905"/>
            <a:chOff x="8857427" y="774015"/>
            <a:chExt cx="2635520" cy="1900905"/>
          </a:xfrm>
        </p:grpSpPr>
        <p:grpSp>
          <p:nvGrpSpPr>
            <p:cNvPr id="19" name="Group 18"/>
            <p:cNvGrpSpPr/>
            <p:nvPr/>
          </p:nvGrpSpPr>
          <p:grpSpPr>
            <a:xfrm>
              <a:off x="8857427" y="1701981"/>
              <a:ext cx="2635520" cy="972939"/>
              <a:chOff x="3376682" y="4696209"/>
              <a:chExt cx="2584078" cy="953948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3376683" y="4696209"/>
                <a:ext cx="2584077" cy="463339"/>
              </a:xfrm>
              <a:prstGeom prst="flowChartOffpageConnecto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>
                  <a:defRPr/>
                </a:pPr>
                <a:r>
                  <a:rPr lang="en-US" sz="1873" b="1" kern="0" cap="all" dirty="0" smtClean="0">
                    <a:solidFill>
                      <a:srgbClr val="FFFFFF"/>
                    </a:solidFill>
                  </a:rPr>
                  <a:t>Mobile Apps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376682" y="5069325"/>
                <a:ext cx="2584077" cy="580832"/>
              </a:xfrm>
              <a:prstGeom prst="flowChartOffpageConnector">
                <a:avLst/>
              </a:prstGeom>
              <a:noFill/>
            </p:spPr>
            <p:txBody>
              <a:bodyPr wrap="square" lIns="186521" rIns="186521" rtlCol="0">
                <a:spAutoFit/>
              </a:bodyPr>
              <a:lstStyle/>
              <a:p>
                <a:pPr algn="ctr" defTabSz="914400">
                  <a:lnSpc>
                    <a:spcPts val="1530"/>
                  </a:lnSpc>
                  <a:defRPr/>
                </a:pPr>
                <a:r>
                  <a:rPr lang="en-US" sz="1428" kern="0" dirty="0" smtClean="0">
                    <a:solidFill>
                      <a:srgbClr val="FFFFFF"/>
                    </a:solidFill>
                    <a:latin typeface="Segoe UI Light"/>
                  </a:rPr>
                  <a:t>Build Mobile apps for any device</a:t>
                </a:r>
              </a:p>
            </p:txBody>
          </p:sp>
        </p:grp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97141" y="774015"/>
              <a:ext cx="556316" cy="798813"/>
            </a:xfrm>
            <a:prstGeom prst="rect">
              <a:avLst/>
            </a:prstGeom>
          </p:spPr>
        </p:pic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36" y="2276806"/>
            <a:ext cx="3109375" cy="3109375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 flipH="1">
            <a:off x="7691610" y="1234925"/>
            <a:ext cx="18467" cy="5471449"/>
          </a:xfrm>
          <a:prstGeom prst="line">
            <a:avLst/>
          </a:prstGeom>
          <a:ln>
            <a:solidFill>
              <a:srgbClr val="00A2D9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038212" y="3830001"/>
            <a:ext cx="5343730" cy="4661"/>
          </a:xfrm>
          <a:prstGeom prst="line">
            <a:avLst/>
          </a:prstGeom>
          <a:ln>
            <a:solidFill>
              <a:srgbClr val="00A2D9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3991852" y="3654568"/>
            <a:ext cx="462708" cy="272496"/>
            <a:chOff x="4924540" y="2915646"/>
            <a:chExt cx="462708" cy="272496"/>
          </a:xfrm>
          <a:solidFill>
            <a:schemeClr val="tx1"/>
          </a:solidFill>
        </p:grpSpPr>
        <p:sp>
          <p:nvSpPr>
            <p:cNvPr id="27" name="Rectangle 26"/>
            <p:cNvSpPr/>
            <p:nvPr/>
          </p:nvSpPr>
          <p:spPr bwMode="auto">
            <a:xfrm>
              <a:off x="4924540" y="2915646"/>
              <a:ext cx="462708" cy="85209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4924540" y="3102933"/>
              <a:ext cx="462708" cy="85209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128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Web </a:t>
            </a:r>
            <a:r>
              <a:rPr lang="it-IT" dirty="0" err="1" smtClean="0"/>
              <a:t>app</a:t>
            </a:r>
            <a:r>
              <a:rPr lang="it-IT" dirty="0" smtClean="0"/>
              <a:t> = Web site</a:t>
            </a:r>
          </a:p>
          <a:p>
            <a:pPr lvl="1"/>
            <a:r>
              <a:rPr lang="it-IT" dirty="0" smtClean="0"/>
              <a:t>Non dobbiamo fare nulla</a:t>
            </a:r>
          </a:p>
          <a:p>
            <a:r>
              <a:rPr lang="it-IT" dirty="0" smtClean="0"/>
              <a:t>Tutte le funzionalità disponibili</a:t>
            </a:r>
          </a:p>
          <a:p>
            <a:pPr lvl="1"/>
            <a:r>
              <a:rPr lang="it-IT" dirty="0"/>
              <a:t>NET, Node.js, Java, PHP, and </a:t>
            </a:r>
            <a:r>
              <a:rPr lang="it-IT" dirty="0" err="1"/>
              <a:t>Python</a:t>
            </a:r>
            <a:endParaRPr lang="it-IT" dirty="0"/>
          </a:p>
          <a:p>
            <a:pPr lvl="1"/>
            <a:r>
              <a:rPr lang="it-IT" dirty="0" err="1"/>
              <a:t>WebJobs</a:t>
            </a:r>
            <a:r>
              <a:rPr lang="it-IT" dirty="0"/>
              <a:t> for long </a:t>
            </a:r>
            <a:r>
              <a:rPr lang="it-IT" dirty="0" err="1"/>
              <a:t>running</a:t>
            </a:r>
            <a:r>
              <a:rPr lang="it-IT" dirty="0"/>
              <a:t> </a:t>
            </a:r>
            <a:r>
              <a:rPr lang="it-IT" dirty="0" err="1"/>
              <a:t>tasks</a:t>
            </a:r>
            <a:endParaRPr lang="it-IT" dirty="0"/>
          </a:p>
          <a:p>
            <a:pPr lvl="1"/>
            <a:r>
              <a:rPr lang="it-IT" dirty="0" err="1"/>
              <a:t>Integrated</a:t>
            </a:r>
            <a:r>
              <a:rPr lang="it-IT" dirty="0"/>
              <a:t> VS </a:t>
            </a:r>
            <a:r>
              <a:rPr lang="it-IT" dirty="0" err="1"/>
              <a:t>publish</a:t>
            </a:r>
            <a:r>
              <a:rPr lang="it-IT" dirty="0"/>
              <a:t>, remote </a:t>
            </a:r>
            <a:r>
              <a:rPr lang="it-IT" dirty="0" err="1"/>
              <a:t>debug</a:t>
            </a:r>
            <a:r>
              <a:rPr lang="it-IT" dirty="0"/>
              <a:t>…</a:t>
            </a:r>
          </a:p>
          <a:p>
            <a:pPr lvl="1"/>
            <a:r>
              <a:rPr lang="it-IT" dirty="0"/>
              <a:t>CI with </a:t>
            </a:r>
            <a:r>
              <a:rPr lang="it-IT" dirty="0" err="1"/>
              <a:t>GitHub</a:t>
            </a:r>
            <a:r>
              <a:rPr lang="it-IT" dirty="0"/>
              <a:t>, </a:t>
            </a:r>
            <a:r>
              <a:rPr lang="it-IT" dirty="0" err="1"/>
              <a:t>BitBucket</a:t>
            </a:r>
            <a:r>
              <a:rPr lang="it-IT" dirty="0"/>
              <a:t>, VSO </a:t>
            </a:r>
          </a:p>
          <a:p>
            <a:pPr lvl="1"/>
            <a:r>
              <a:rPr lang="it-IT" dirty="0"/>
              <a:t>Auto-</a:t>
            </a:r>
            <a:r>
              <a:rPr lang="it-IT" dirty="0" err="1"/>
              <a:t>load</a:t>
            </a:r>
            <a:r>
              <a:rPr lang="it-IT" dirty="0"/>
              <a:t> balance, Autoscale, Geo DR</a:t>
            </a:r>
          </a:p>
          <a:p>
            <a:pPr lvl="1"/>
            <a:r>
              <a:rPr lang="it-IT" dirty="0"/>
              <a:t>Virtual networking and </a:t>
            </a:r>
            <a:r>
              <a:rPr lang="it-IT" dirty="0" err="1"/>
              <a:t>hybrid</a:t>
            </a:r>
            <a:r>
              <a:rPr lang="it-IT" dirty="0"/>
              <a:t> </a:t>
            </a:r>
            <a:r>
              <a:rPr lang="it-IT" dirty="0" err="1"/>
              <a:t>connections</a:t>
            </a:r>
            <a:endParaRPr lang="it-IT" dirty="0"/>
          </a:p>
          <a:p>
            <a:pPr lvl="1"/>
            <a:r>
              <a:rPr lang="it-IT" dirty="0"/>
              <a:t>Site </a:t>
            </a:r>
            <a:r>
              <a:rPr lang="it-IT" dirty="0" err="1"/>
              <a:t>slots</a:t>
            </a:r>
            <a:r>
              <a:rPr lang="it-IT" dirty="0"/>
              <a:t> for </a:t>
            </a:r>
            <a:r>
              <a:rPr lang="it-IT" dirty="0" err="1"/>
              <a:t>staged</a:t>
            </a:r>
            <a:r>
              <a:rPr lang="it-IT" dirty="0"/>
              <a:t> </a:t>
            </a:r>
            <a:r>
              <a:rPr lang="it-IT" dirty="0" err="1" smtClean="0"/>
              <a:t>deployments</a:t>
            </a:r>
            <a:endParaRPr lang="it-IT" dirty="0"/>
          </a:p>
        </p:txBody>
      </p:sp>
      <p:grpSp>
        <p:nvGrpSpPr>
          <p:cNvPr id="7" name="Group 6"/>
          <p:cNvGrpSpPr/>
          <p:nvPr/>
        </p:nvGrpSpPr>
        <p:grpSpPr>
          <a:xfrm>
            <a:off x="523955" y="429182"/>
            <a:ext cx="2929589" cy="1266599"/>
            <a:chOff x="5777129" y="952400"/>
            <a:chExt cx="2929589" cy="1266599"/>
          </a:xfrm>
        </p:grpSpPr>
        <p:sp>
          <p:nvSpPr>
            <p:cNvPr id="8" name="TextBox 7"/>
            <p:cNvSpPr txBox="1"/>
            <p:nvPr/>
          </p:nvSpPr>
          <p:spPr>
            <a:xfrm>
              <a:off x="5777129" y="1750116"/>
              <a:ext cx="2929589" cy="468883"/>
            </a:xfrm>
            <a:prstGeom prst="hexagon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1873" b="1" kern="0" cap="all" dirty="0" smtClean="0">
                  <a:solidFill>
                    <a:srgbClr val="FFFFFF"/>
                  </a:solidFill>
                </a:rPr>
                <a:t>Web Apps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10333" y="952400"/>
              <a:ext cx="724385" cy="7074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11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Mobile </a:t>
            </a:r>
            <a:r>
              <a:rPr lang="it-IT" dirty="0" err="1" smtClean="0"/>
              <a:t>app</a:t>
            </a:r>
            <a:r>
              <a:rPr lang="it-IT" dirty="0" smtClean="0"/>
              <a:t> &gt;= Mobile service</a:t>
            </a:r>
          </a:p>
          <a:p>
            <a:r>
              <a:rPr lang="it-IT" dirty="0" smtClean="0"/>
              <a:t>Stesse funzionalità più:</a:t>
            </a:r>
          </a:p>
          <a:p>
            <a:pPr lvl="1"/>
            <a:r>
              <a:rPr lang="it-IT" dirty="0" err="1"/>
              <a:t>Webjobs</a:t>
            </a:r>
            <a:r>
              <a:rPr lang="it-IT" dirty="0"/>
              <a:t> for long </a:t>
            </a:r>
            <a:r>
              <a:rPr lang="it-IT" dirty="0" err="1"/>
              <a:t>running</a:t>
            </a:r>
            <a:r>
              <a:rPr lang="it-IT" dirty="0"/>
              <a:t> </a:t>
            </a:r>
            <a:r>
              <a:rPr lang="it-IT" dirty="0" err="1"/>
              <a:t>tasks</a:t>
            </a:r>
            <a:endParaRPr lang="it-IT" dirty="0"/>
          </a:p>
          <a:p>
            <a:pPr lvl="1"/>
            <a:r>
              <a:rPr lang="it-IT" dirty="0"/>
              <a:t>CI with </a:t>
            </a:r>
            <a:r>
              <a:rPr lang="it-IT" dirty="0" err="1"/>
              <a:t>GitHub</a:t>
            </a:r>
            <a:r>
              <a:rPr lang="it-IT" dirty="0"/>
              <a:t>, </a:t>
            </a:r>
            <a:r>
              <a:rPr lang="it-IT" dirty="0" err="1"/>
              <a:t>BitBucket</a:t>
            </a:r>
            <a:r>
              <a:rPr lang="it-IT" dirty="0"/>
              <a:t>, VSO </a:t>
            </a:r>
          </a:p>
          <a:p>
            <a:pPr lvl="1"/>
            <a:r>
              <a:rPr lang="it-IT" dirty="0"/>
              <a:t>Auto-</a:t>
            </a:r>
            <a:r>
              <a:rPr lang="it-IT" dirty="0" err="1"/>
              <a:t>load</a:t>
            </a:r>
            <a:r>
              <a:rPr lang="it-IT" dirty="0"/>
              <a:t> balance, Autoscale, Geo DR</a:t>
            </a:r>
          </a:p>
          <a:p>
            <a:pPr lvl="1"/>
            <a:r>
              <a:rPr lang="it-IT" dirty="0"/>
              <a:t>Virtual networking and </a:t>
            </a:r>
            <a:r>
              <a:rPr lang="it-IT" dirty="0" err="1"/>
              <a:t>hybrid</a:t>
            </a:r>
            <a:r>
              <a:rPr lang="it-IT" dirty="0"/>
              <a:t> </a:t>
            </a:r>
            <a:r>
              <a:rPr lang="it-IT" dirty="0" err="1"/>
              <a:t>connections</a:t>
            </a:r>
            <a:endParaRPr lang="it-IT" dirty="0"/>
          </a:p>
          <a:p>
            <a:pPr lvl="1"/>
            <a:r>
              <a:rPr lang="it-IT" dirty="0"/>
              <a:t>Site </a:t>
            </a:r>
            <a:r>
              <a:rPr lang="it-IT" dirty="0" err="1"/>
              <a:t>slots</a:t>
            </a:r>
            <a:r>
              <a:rPr lang="it-IT" dirty="0"/>
              <a:t> for </a:t>
            </a:r>
            <a:r>
              <a:rPr lang="it-IT" dirty="0" err="1"/>
              <a:t>staged</a:t>
            </a:r>
            <a:r>
              <a:rPr lang="it-IT" dirty="0"/>
              <a:t> </a:t>
            </a:r>
            <a:r>
              <a:rPr lang="it-IT" dirty="0" err="1" smtClean="0"/>
              <a:t>deployments</a:t>
            </a:r>
            <a:endParaRPr lang="it-IT" dirty="0"/>
          </a:p>
        </p:txBody>
      </p:sp>
      <p:grpSp>
        <p:nvGrpSpPr>
          <p:cNvPr id="4" name="Group 3"/>
          <p:cNvGrpSpPr/>
          <p:nvPr/>
        </p:nvGrpSpPr>
        <p:grpSpPr>
          <a:xfrm>
            <a:off x="866126" y="309047"/>
            <a:ext cx="2635519" cy="1400528"/>
            <a:chOff x="8857428" y="774015"/>
            <a:chExt cx="2635519" cy="1400528"/>
          </a:xfrm>
        </p:grpSpPr>
        <p:sp>
          <p:nvSpPr>
            <p:cNvPr id="5" name="TextBox 4"/>
            <p:cNvSpPr txBox="1"/>
            <p:nvPr/>
          </p:nvSpPr>
          <p:spPr>
            <a:xfrm>
              <a:off x="8857428" y="1701980"/>
              <a:ext cx="2635519" cy="472563"/>
            </a:xfrm>
            <a:prstGeom prst="flowChartOffpageConnector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1873" b="1" kern="0" cap="all" dirty="0" smtClean="0">
                  <a:solidFill>
                    <a:srgbClr val="FFFFFF"/>
                  </a:solidFill>
                </a:rPr>
                <a:t>Mobile Apps</a:t>
              </a: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97141" y="774015"/>
              <a:ext cx="556316" cy="7988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335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Per creare e consumare più rapidamente API</a:t>
            </a:r>
          </a:p>
          <a:p>
            <a:r>
              <a:rPr lang="it-IT" dirty="0" smtClean="0"/>
              <a:t>Hosting come web site / web </a:t>
            </a:r>
            <a:r>
              <a:rPr lang="it-IT" dirty="0" err="1" smtClean="0"/>
              <a:t>app</a:t>
            </a:r>
            <a:endParaRPr lang="it-IT" dirty="0" smtClean="0"/>
          </a:p>
          <a:p>
            <a:r>
              <a:rPr lang="it-IT" dirty="0" smtClean="0"/>
              <a:t>Creazione e pubblicazione di API</a:t>
            </a:r>
          </a:p>
          <a:p>
            <a:pPr lvl="1"/>
            <a:r>
              <a:rPr lang="it-IT" dirty="0" smtClean="0"/>
              <a:t>Marketplace privato o pubblico</a:t>
            </a:r>
          </a:p>
          <a:p>
            <a:pPr lvl="1"/>
            <a:r>
              <a:rPr lang="it-IT" dirty="0" smtClean="0"/>
              <a:t>API di terze parti e di Microsoft</a:t>
            </a:r>
          </a:p>
          <a:p>
            <a:r>
              <a:rPr lang="it-IT" dirty="0" smtClean="0"/>
              <a:t>Supporto di Visual Studio</a:t>
            </a:r>
          </a:p>
          <a:p>
            <a:r>
              <a:rPr lang="it-IT" dirty="0" smtClean="0"/>
              <a:t>Generazione automatica dei client per tutti i linguaggi</a:t>
            </a:r>
          </a:p>
          <a:p>
            <a:r>
              <a:rPr lang="it-IT" dirty="0" smtClean="0"/>
              <a:t>Gateway per gestione dell’autenticazione</a:t>
            </a:r>
          </a:p>
          <a:p>
            <a:pPr lvl="1"/>
            <a:r>
              <a:rPr lang="it-IT" dirty="0" smtClean="0"/>
              <a:t>Come per i Mobile Service</a:t>
            </a:r>
          </a:p>
          <a:p>
            <a:pPr lvl="1"/>
            <a:r>
              <a:rPr lang="it-IT" dirty="0" smtClean="0"/>
              <a:t>IP Social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94560" y="283127"/>
            <a:ext cx="2635519" cy="1336144"/>
            <a:chOff x="6276897" y="3849484"/>
            <a:chExt cx="2584077" cy="1310064"/>
          </a:xfrm>
          <a:gradFill>
            <a:gsLst>
              <a:gs pos="98000">
                <a:schemeClr val="bg1">
                  <a:lumMod val="75000"/>
                </a:schemeClr>
              </a:gs>
              <a:gs pos="0">
                <a:schemeClr val="tx2">
                  <a:lumMod val="25000"/>
                </a:schemeClr>
              </a:gs>
            </a:gsLst>
            <a:lin ang="5400000" scaled="1"/>
          </a:gradFill>
        </p:grpSpPr>
        <p:sp>
          <p:nvSpPr>
            <p:cNvPr id="5" name="TextBox 4"/>
            <p:cNvSpPr txBox="1"/>
            <p:nvPr/>
          </p:nvSpPr>
          <p:spPr>
            <a:xfrm>
              <a:off x="6276897" y="4696209"/>
              <a:ext cx="2584077" cy="463339"/>
            </a:xfrm>
            <a:prstGeom prst="flowChartOffpageConnector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1873" b="1" kern="0" cap="all" dirty="0" err="1" smtClean="0">
                  <a:solidFill>
                    <a:srgbClr val="FFFFFF"/>
                  </a:solidFill>
                </a:rPr>
                <a:t>Api</a:t>
              </a:r>
              <a:r>
                <a:rPr lang="en-US" sz="1873" b="1" kern="0" cap="all" dirty="0" smtClean="0">
                  <a:solidFill>
                    <a:srgbClr val="FFFFFF"/>
                  </a:solidFill>
                </a:rPr>
                <a:t> Apps</a:t>
              </a: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4034" y="3849484"/>
              <a:ext cx="669799" cy="669799"/>
            </a:xfrm>
            <a:prstGeom prst="flowChartOffpageConnector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50663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Automazione dei servizi</a:t>
            </a:r>
          </a:p>
          <a:p>
            <a:r>
              <a:rPr lang="it-IT" dirty="0" smtClean="0"/>
              <a:t>Designer per una creazione rapida</a:t>
            </a:r>
          </a:p>
          <a:p>
            <a:r>
              <a:rPr lang="it-IT" dirty="0" smtClean="0"/>
              <a:t>Si usano connettori e API custom o di terze parti</a:t>
            </a:r>
          </a:p>
          <a:p>
            <a:r>
              <a:rPr lang="it-IT" dirty="0" smtClean="0"/>
              <a:t>Integrazione con BizTalk</a:t>
            </a:r>
          </a:p>
          <a:p>
            <a:pPr lvl="1"/>
            <a:r>
              <a:rPr lang="it-IT" dirty="0" smtClean="0"/>
              <a:t>Più pensato per la trasformazione dati</a:t>
            </a:r>
            <a:endParaRPr lang="it-IT" dirty="0"/>
          </a:p>
        </p:txBody>
      </p:sp>
      <p:grpSp>
        <p:nvGrpSpPr>
          <p:cNvPr id="4" name="Group 3"/>
          <p:cNvGrpSpPr/>
          <p:nvPr/>
        </p:nvGrpSpPr>
        <p:grpSpPr>
          <a:xfrm>
            <a:off x="777435" y="300734"/>
            <a:ext cx="2635519" cy="1315613"/>
            <a:chOff x="8878944" y="3895961"/>
            <a:chExt cx="2635519" cy="1315613"/>
          </a:xfrm>
        </p:grpSpPr>
        <p:sp>
          <p:nvSpPr>
            <p:cNvPr id="5" name="TextBox 4"/>
            <p:cNvSpPr txBox="1"/>
            <p:nvPr/>
          </p:nvSpPr>
          <p:spPr>
            <a:xfrm>
              <a:off x="8878944" y="4823445"/>
              <a:ext cx="2635519" cy="388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1873" b="1" kern="0" cap="all" dirty="0" smtClean="0">
                  <a:solidFill>
                    <a:srgbClr val="FFFFFF"/>
                  </a:solidFill>
                </a:rPr>
                <a:t>LOGIC Apps</a:t>
              </a: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03408" y="3895961"/>
              <a:ext cx="727877" cy="7270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18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638" y="365760"/>
            <a:ext cx="6228202" cy="1325562"/>
          </a:xfrm>
        </p:spPr>
        <p:txBody>
          <a:bodyPr/>
          <a:lstStyle/>
          <a:p>
            <a:r>
              <a:rPr lang="it-IT" dirty="0" err="1"/>
              <a:t>Built</a:t>
            </a:r>
            <a:r>
              <a:rPr lang="it-IT" dirty="0"/>
              <a:t>-in API </a:t>
            </a:r>
            <a:r>
              <a:rPr lang="it-IT" dirty="0" err="1" smtClean="0"/>
              <a:t>Connectors</a:t>
            </a:r>
            <a:endParaRPr lang="it-IT" dirty="0"/>
          </a:p>
        </p:txBody>
      </p:sp>
      <p:sp>
        <p:nvSpPr>
          <p:cNvPr id="5" name="TextBox 4"/>
          <p:cNvSpPr txBox="1">
            <a:spLocks/>
          </p:cNvSpPr>
          <p:nvPr/>
        </p:nvSpPr>
        <p:spPr>
          <a:xfrm>
            <a:off x="465413" y="1632676"/>
            <a:ext cx="6369231" cy="2646848"/>
          </a:xfrm>
          <a:prstGeom prst="rect">
            <a:avLst/>
          </a:prstGeom>
          <a:noFill/>
        </p:spPr>
        <p:txBody>
          <a:bodyPr wrap="square" lIns="182880" tIns="146304" rIns="182880" bIns="146304" numCol="3" rtlCol="0">
            <a:noAutofit/>
          </a:bodyPr>
          <a:lstStyle/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Box</a:t>
            </a:r>
            <a:endParaRPr lang="en-US" sz="1200" dirty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Chatter</a:t>
            </a:r>
            <a:endParaRPr lang="en-US" sz="1200" dirty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Delay</a:t>
            </a:r>
            <a:endParaRPr lang="en-US" sz="1200" dirty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Dropbox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Azure HD Insight</a:t>
            </a:r>
            <a:endParaRPr lang="en-US" sz="1200" dirty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err="1" smtClean="0"/>
              <a:t>Marketo</a:t>
            </a:r>
            <a:endParaRPr lang="en-US" sz="1200" dirty="0" smtClean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Azure Media </a:t>
            </a:r>
            <a:r>
              <a:rPr lang="en-US" sz="1200" dirty="0" smtClean="0"/>
              <a:t>Services</a:t>
            </a:r>
            <a:endParaRPr lang="en-US" sz="1200" dirty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OneDrive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SharePoint 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SQL Server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Office 365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Oracle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QuickBooks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err="1" smtClean="0"/>
              <a:t>SalesForce</a:t>
            </a:r>
            <a:endParaRPr lang="en-US" sz="1200" dirty="0" smtClean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Sugar CRM 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SAP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Azure Service Bus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Azure </a:t>
            </a:r>
            <a:r>
              <a:rPr lang="en-US" sz="1200" dirty="0" smtClean="0"/>
              <a:t>Storage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Timer / Recurrence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err="1" smtClean="0"/>
              <a:t>Twilio</a:t>
            </a:r>
            <a:endParaRPr lang="en-US" sz="1200" dirty="0" smtClean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Twitter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IBM DB2 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Informix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err="1" smtClean="0"/>
              <a:t>Websphere</a:t>
            </a:r>
            <a:r>
              <a:rPr lang="en-US" sz="1200" dirty="0" smtClean="0"/>
              <a:t> MQ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Azure Web Jobs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Yammer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Dynamics CRM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Dynamics AX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Hybrid Connectivity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endParaRPr lang="en-US" sz="12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554386" y="4964672"/>
            <a:ext cx="1785926" cy="1538883"/>
          </a:xfrm>
          <a:prstGeom prst="rect">
            <a:avLst/>
          </a:prstGeom>
          <a:solidFill>
            <a:srgbClr val="00A2D9"/>
          </a:solidFill>
        </p:spPr>
        <p:txBody>
          <a:bodyPr wrap="square">
            <a:spAutoFit/>
          </a:bodyPr>
          <a:lstStyle/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HTTP, HTTPS 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FFFF"/>
                </a:solidFill>
              </a:rPr>
              <a:t>File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FFFF"/>
                </a:solidFill>
              </a:rPr>
              <a:t>Flat File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FFFF"/>
                </a:solidFill>
              </a:rPr>
              <a:t>FTP, SFTP</a:t>
            </a:r>
            <a:endParaRPr lang="en-US" sz="1200" dirty="0">
              <a:solidFill>
                <a:srgbClr val="FFFFFF"/>
              </a:solidFill>
            </a:endParaRP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POP3/IMAP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SMTP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SOAP + WCF</a:t>
            </a:r>
          </a:p>
        </p:txBody>
      </p:sp>
      <p:sp>
        <p:nvSpPr>
          <p:cNvPr id="7" name="Rectangle 6"/>
          <p:cNvSpPr/>
          <p:nvPr/>
        </p:nvSpPr>
        <p:spPr>
          <a:xfrm>
            <a:off x="2880869" y="4964672"/>
            <a:ext cx="3953776" cy="1564531"/>
          </a:xfrm>
          <a:prstGeom prst="rect">
            <a:avLst/>
          </a:prstGeom>
          <a:solidFill>
            <a:srgbClr val="00A2D9"/>
          </a:solidFill>
        </p:spPr>
        <p:txBody>
          <a:bodyPr wrap="square" numCol="2">
            <a:spAutoFit/>
          </a:bodyPr>
          <a:lstStyle/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FFFF"/>
                </a:solidFill>
              </a:rPr>
              <a:t>Batching / </a:t>
            </a:r>
            <a:r>
              <a:rPr lang="en-US" sz="1200" dirty="0" err="1" smtClean="0">
                <a:solidFill>
                  <a:srgbClr val="FFFFFF"/>
                </a:solidFill>
              </a:rPr>
              <a:t>Debatching</a:t>
            </a:r>
            <a:endParaRPr lang="en-US" sz="1200" dirty="0">
              <a:solidFill>
                <a:srgbClr val="FFFFFF"/>
              </a:solidFill>
            </a:endParaRP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Validate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Extract </a:t>
            </a:r>
            <a:r>
              <a:rPr lang="en-US" sz="1200" dirty="0" smtClean="0">
                <a:solidFill>
                  <a:srgbClr val="FFFFFF"/>
                </a:solidFill>
              </a:rPr>
              <a:t>(XPath</a:t>
            </a:r>
            <a:r>
              <a:rPr lang="en-US" sz="1200" dirty="0">
                <a:solidFill>
                  <a:srgbClr val="FFFFFF"/>
                </a:solidFill>
              </a:rPr>
              <a:t>)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Transform (+Mapper)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FFFF"/>
                </a:solidFill>
              </a:rPr>
              <a:t>Convert (XML-JSON)</a:t>
            </a:r>
            <a:endParaRPr lang="en-US" sz="1200" dirty="0">
              <a:solidFill>
                <a:srgbClr val="FFFFFF"/>
              </a:solidFill>
            </a:endParaRP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Convert (XML-FF)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X12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EDIFACT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AS2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TPMOM</a:t>
            </a:r>
          </a:p>
          <a:p>
            <a:pPr marL="285750" indent="-285750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FFFF"/>
                </a:solidFill>
              </a:rPr>
              <a:t>Rules Engine</a:t>
            </a:r>
          </a:p>
        </p:txBody>
      </p:sp>
      <p:sp>
        <p:nvSpPr>
          <p:cNvPr id="9" name="Rectangle 8"/>
          <p:cNvSpPr/>
          <p:nvPr/>
        </p:nvSpPr>
        <p:spPr>
          <a:xfrm>
            <a:off x="492638" y="4557311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rgbClr val="FFFFFF"/>
                </a:solidFill>
              </a:rPr>
              <a:t>Protocols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28823" y="4585011"/>
            <a:ext cx="1750031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dirty="0" smtClean="0">
                <a:solidFill>
                  <a:srgbClr val="FFFFFF"/>
                </a:solidFill>
              </a:rPr>
              <a:t>BizTalk Services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810" y="460018"/>
            <a:ext cx="683133" cy="6831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87" y="1"/>
            <a:ext cx="54863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8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3E19AE2E-B624-4BD3-BC2F-EEDCE2649E79}" vid="{DEEFD981-409F-4B9C-A46D-010C423D00B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30 giugno</Template>
  <TotalTime>2707</TotalTime>
  <Words>382</Words>
  <Application>Microsoft Office PowerPoint</Application>
  <PresentationFormat>Widescreen</PresentationFormat>
  <Paragraphs>120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Century Schoolbook</vt:lpstr>
      <vt:lpstr>Segoe UI</vt:lpstr>
      <vt:lpstr>Segoe UI Light</vt:lpstr>
      <vt:lpstr>Wingdings 2</vt:lpstr>
      <vt:lpstr>View</vt:lpstr>
      <vt:lpstr>Azure App Service: oltre i Web Site</vt:lpstr>
      <vt:lpstr>Agenda</vt:lpstr>
      <vt:lpstr>Servizi di Azure distinti</vt:lpstr>
      <vt:lpstr>App Service</vt:lpstr>
      <vt:lpstr>PowerPoint Presentation</vt:lpstr>
      <vt:lpstr>PowerPoint Presentation</vt:lpstr>
      <vt:lpstr>PowerPoint Presentation</vt:lpstr>
      <vt:lpstr>PowerPoint Presentation</vt:lpstr>
      <vt:lpstr>Built-in API Connectors</vt:lpstr>
      <vt:lpstr>Demo</vt:lpstr>
      <vt:lpstr>Recap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Cristian Civera</cp:lastModifiedBy>
  <cp:revision>11</cp:revision>
  <dcterms:created xsi:type="dcterms:W3CDTF">2015-05-12T15:42:04Z</dcterms:created>
  <dcterms:modified xsi:type="dcterms:W3CDTF">2015-06-22T13:35:24Z</dcterms:modified>
</cp:coreProperties>
</file>