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notesMasterIdLst>
    <p:notesMasterId r:id="rId14"/>
  </p:notesMasterIdLst>
  <p:sldIdLst>
    <p:sldId id="256" r:id="rId2"/>
    <p:sldId id="257" r:id="rId3"/>
    <p:sldId id="264" r:id="rId4"/>
    <p:sldId id="263" r:id="rId5"/>
    <p:sldId id="267" r:id="rId6"/>
    <p:sldId id="269" r:id="rId7"/>
    <p:sldId id="271" r:id="rId8"/>
    <p:sldId id="272" r:id="rId9"/>
    <p:sldId id="270" r:id="rId10"/>
    <p:sldId id="273" r:id="rId11"/>
    <p:sldId id="259" r:id="rId12"/>
    <p:sldId id="265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2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1F07BC-9DD8-4BAD-B551-277E2B74F23A}" type="datetimeFigureOut">
              <a:rPr lang="it-IT" smtClean="0"/>
              <a:t>16/06/2015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B8AB05-93E8-40A0-8288-B13AA7955E7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546420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B8AB05-93E8-40A0-8288-B13AA7955E7A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127792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B8AB05-93E8-40A0-8288-B13AA7955E7A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379243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B8AB05-93E8-40A0-8288-B13AA7955E7A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482596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B8AB05-93E8-40A0-8288-B13AA7955E7A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610160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B8AB05-93E8-40A0-8288-B13AA7955E7A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723470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B8AB05-93E8-40A0-8288-B13AA7955E7A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459476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B8AB05-93E8-40A0-8288-B13AA7955E7A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671448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B8AB05-93E8-40A0-8288-B13AA7955E7A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1880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B8AB05-93E8-40A0-8288-B13AA7955E7A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43894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B8AB05-93E8-40A0-8288-B13AA7955E7A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052149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B8AB05-93E8-40A0-8288-B13AA7955E7A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495438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B8AB05-93E8-40A0-8288-B13AA7955E7A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473143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2118472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3429000"/>
            <a:ext cx="9418320" cy="1090010"/>
          </a:xfrm>
        </p:spPr>
        <p:txBody>
          <a:bodyPr>
            <a:normAutofit/>
          </a:bodyPr>
          <a:lstStyle>
            <a:lvl1pPr marL="0" indent="0" algn="l">
              <a:buNone/>
              <a:defRPr sz="220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fld id="{9E016143-E03C-4CFD-AFDC-14E5BDEA754C}" type="datetimeFigureOut">
              <a:rPr lang="en-US" dirty="0"/>
              <a:t>6/16/2015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rgbClr val="00A2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5890610"/>
            <a:ext cx="2638337" cy="96739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3095538" y="5890610"/>
            <a:ext cx="9096462" cy="967390"/>
          </a:xfrm>
          <a:prstGeom prst="rect">
            <a:avLst/>
          </a:prstGeom>
          <a:solidFill>
            <a:srgbClr val="00A2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92840" y="6172200"/>
            <a:ext cx="914400" cy="593725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‹N›</a:t>
            </a:fld>
            <a:endParaRPr lang="en-US" dirty="0"/>
          </a:p>
        </p:txBody>
      </p:sp>
      <p:pic>
        <p:nvPicPr>
          <p:cNvPr id="11" name="Picture 10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2769" y="6080125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3E54A-A8CA-48C1-9504-691B58049D29}" type="datetimeFigureOut">
              <a:rPr lang="en-US" dirty="0"/>
              <a:t>6/16/2015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6C806-BBF7-471C-9527-881CE2266695}" type="datetimeFigureOut">
              <a:rPr lang="en-US" dirty="0"/>
              <a:t>6/16/2015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94063-DF36-4330-A365-08DA1FA5B7D6}" type="datetimeFigureOut">
              <a:rPr lang="en-US" dirty="0"/>
              <a:t>6/16/2015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A7C6C-0F39-4D70-8E8D-FE5B9C95FA73}" type="datetimeFigureOut">
              <a:rPr lang="en-US" dirty="0"/>
              <a:t>6/16/2015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FA4AC-08CC-42CE-BD01-C191750A04EC}" type="datetimeFigureOut">
              <a:rPr lang="en-US" dirty="0"/>
              <a:t>6/16/2015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7A723-92A7-435B-B681-F25B092FEFEB}" type="datetimeFigureOut">
              <a:rPr lang="en-US" dirty="0"/>
              <a:t>6/16/2015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70639-886C-4FCF-9EAB-ABB5DA3F3F4A}" type="datetimeFigureOut">
              <a:rPr lang="en-US" dirty="0"/>
              <a:t>6/16/2015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30651-31F4-45D2-98AE-A2108F41BC07}" type="datetimeFigureOut">
              <a:rPr lang="en-US" dirty="0"/>
              <a:t>6/16/2015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3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3789A-C914-4DB1-8815-80B5EC7335C5}" type="datetimeFigureOut">
              <a:rPr lang="en-US" dirty="0"/>
              <a:t>6/16/2015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  <a:solidFill>
            <a:schemeClr val="accent1"/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3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440AA-91A0-436F-8FDB-C0F939DCAE21}" type="datetimeFigureOut">
              <a:rPr lang="en-US" dirty="0"/>
              <a:t>6/16/2015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rgbClr val="00A2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0E59FD0C-5451-4CA0-86AF-E70AE3279989}" type="datetimeFigureOut">
              <a:rPr lang="en-US" dirty="0"/>
              <a:t>6/16/2015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‹N›</a:t>
            </a:fld>
            <a:endParaRPr lang="en-US" dirty="0"/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683" y="60198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brightsoul@aspitalia.co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aspit.co/VS2015-live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pmjs.com/" TargetMode="External"/><Relationship Id="rId7" Type="http://schemas.openxmlformats.org/officeDocument/2006/relationships/hyperlink" Target="https://www.microsoft.com/en-us/download/details.aspx?id=46417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docs.asp.net/en/latest/client-side/index.html" TargetMode="External"/><Relationship Id="rId5" Type="http://schemas.openxmlformats.org/officeDocument/2006/relationships/hyperlink" Target="http://gulpjs.com/" TargetMode="External"/><Relationship Id="rId4" Type="http://schemas.openxmlformats.org/officeDocument/2006/relationships/hyperlink" Target="http://bower.io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flickr.com/photos/psd/13109673843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2063" y="758825"/>
            <a:ext cx="10422438" cy="2119313"/>
          </a:xfrm>
        </p:spPr>
        <p:txBody>
          <a:bodyPr>
            <a:normAutofit/>
          </a:bodyPr>
          <a:lstStyle/>
          <a:p>
            <a:r>
              <a:rPr lang="it-IT" sz="5400" dirty="0">
                <a:latin typeface="Century Schoolbook" charset="0"/>
              </a:rPr>
              <a:t>VS 2015 per lo sviluppatore web: </a:t>
            </a:r>
            <a:r>
              <a:rPr lang="it-IT" sz="5400" dirty="0" err="1">
                <a:latin typeface="Century Schoolbook" charset="0"/>
              </a:rPr>
              <a:t>npm</a:t>
            </a:r>
            <a:r>
              <a:rPr lang="it-IT" sz="5400" dirty="0">
                <a:latin typeface="Century Schoolbook" charset="0"/>
              </a:rPr>
              <a:t>, </a:t>
            </a:r>
            <a:r>
              <a:rPr lang="it-IT" sz="5400" dirty="0" err="1">
                <a:latin typeface="Century Schoolbook" charset="0"/>
              </a:rPr>
              <a:t>bower</a:t>
            </a:r>
            <a:r>
              <a:rPr lang="it-IT" sz="5400" dirty="0">
                <a:latin typeface="Century Schoolbook" charset="0"/>
              </a:rPr>
              <a:t>, gulp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2063" y="3429000"/>
            <a:ext cx="10110323" cy="1719263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spcBef>
                <a:spcPts val="100"/>
              </a:spcBef>
            </a:pPr>
            <a:r>
              <a:rPr lang="it-IT" dirty="0"/>
              <a:t>Moreno Gentili</a:t>
            </a:r>
          </a:p>
          <a:p>
            <a:pPr>
              <a:spcBef>
                <a:spcPts val="100"/>
              </a:spcBef>
            </a:pPr>
            <a:r>
              <a:rPr lang="it-IT" i="1" dirty="0"/>
              <a:t>Technical </a:t>
            </a:r>
            <a:r>
              <a:rPr lang="it-IT" i="1" dirty="0" err="1"/>
              <a:t>writer</a:t>
            </a:r>
            <a:r>
              <a:rPr lang="it-IT" i="1" dirty="0"/>
              <a:t> per </a:t>
            </a:r>
            <a:r>
              <a:rPr lang="it-IT" i="1" dirty="0" err="1"/>
              <a:t>ASPItalia</a:t>
            </a:r>
            <a:r>
              <a:rPr lang="it-IT" i="1" dirty="0"/>
              <a:t>, MCTS, MCSD, MVP per ASP.NET / IIS</a:t>
            </a:r>
          </a:p>
          <a:p>
            <a:pPr>
              <a:spcBef>
                <a:spcPts val="100"/>
              </a:spcBef>
            </a:pPr>
            <a:r>
              <a:rPr lang="it-IT" dirty="0">
                <a:hlinkClick r:id="rId3"/>
              </a:rPr>
              <a:t>brightsoul@aspitalia.com</a:t>
            </a:r>
            <a:r>
              <a:rPr lang="it-IT" dirty="0"/>
              <a:t> - @</a:t>
            </a:r>
            <a:r>
              <a:rPr lang="it-IT" dirty="0" err="1"/>
              <a:t>GentiliMoreno</a:t>
            </a:r>
          </a:p>
          <a:p>
            <a:pPr>
              <a:spcBef>
                <a:spcPts val="100"/>
              </a:spcBef>
            </a:pPr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63068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2481" y="3740784"/>
            <a:ext cx="9692640" cy="1325562"/>
          </a:xfrm>
        </p:spPr>
        <p:txBody>
          <a:bodyPr/>
          <a:lstStyle/>
          <a:p>
            <a:r>
              <a:rPr lang="it-IT" sz="6000" dirty="0"/>
              <a:t>Demo</a:t>
            </a:r>
            <a:r>
              <a:rPr lang="it-IT" dirty="0"/>
              <a:t/>
            </a:r>
            <a:br>
              <a:rPr lang="it-IT" dirty="0"/>
            </a:br>
            <a:r>
              <a:rPr lang="it-IT" sz="2000" dirty="0" err="1">
                <a:solidFill>
                  <a:srgbClr val="FFFFFF"/>
                </a:solidFill>
                <a:latin typeface="Century Schoolbook"/>
              </a:rPr>
              <a:t>npm</a:t>
            </a:r>
            <a:r>
              <a:rPr lang="it-IT" sz="2000" dirty="0">
                <a:solidFill>
                  <a:srgbClr val="FFFFFF"/>
                </a:solidFill>
                <a:latin typeface="Century Schoolbook"/>
              </a:rPr>
              <a:t>, </a:t>
            </a:r>
            <a:r>
              <a:rPr lang="it-IT" sz="2000" dirty="0" err="1">
                <a:solidFill>
                  <a:srgbClr val="FFFFFF"/>
                </a:solidFill>
                <a:latin typeface="Century Schoolbook"/>
              </a:rPr>
              <a:t>bower</a:t>
            </a:r>
            <a:r>
              <a:rPr lang="it-IT" sz="2000" dirty="0">
                <a:solidFill>
                  <a:srgbClr val="FFFFFF"/>
                </a:solidFill>
                <a:latin typeface="Century Schoolbook"/>
              </a:rPr>
              <a:t>, gulp con Visual Studio 2015</a:t>
            </a:r>
            <a:endParaRPr lang="en-US" sz="2000">
              <a:solidFill>
                <a:srgbClr val="FFFFFF"/>
              </a:solidFill>
              <a:latin typeface="Century Schoolbook"/>
            </a:endParaRPr>
          </a:p>
        </p:txBody>
      </p:sp>
    </p:spTree>
    <p:extLst>
      <p:ext uri="{BB962C8B-B14F-4D97-AF65-F5344CB8AC3E}">
        <p14:creationId xmlns:p14="http://schemas.microsoft.com/office/powerpoint/2010/main" val="329553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Recap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4550" y="1828800"/>
            <a:ext cx="10061886" cy="259238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 dirty="0"/>
              <a:t>Usare gli strumenti giusti è il modo per gestire la crescente complessità delle applicazioni;</a:t>
            </a:r>
          </a:p>
          <a:p>
            <a:r>
              <a:rPr lang="it-IT" dirty="0"/>
              <a:t>Visual Studio supporta gli strumenti che gli sviluppatori amano usare;</a:t>
            </a:r>
          </a:p>
          <a:p>
            <a:r>
              <a:rPr lang="it-IT" dirty="0" err="1"/>
              <a:t>npm</a:t>
            </a:r>
            <a:r>
              <a:rPr lang="it-IT" dirty="0"/>
              <a:t>, </a:t>
            </a:r>
            <a:r>
              <a:rPr lang="it-IT" dirty="0" err="1"/>
              <a:t>bower</a:t>
            </a:r>
            <a:r>
              <a:rPr lang="it-IT" dirty="0"/>
              <a:t> e gulp ci agevolano quando scriviamo codice client (semplice o complesso);</a:t>
            </a:r>
          </a:p>
          <a:p>
            <a:r>
              <a:rPr lang="it-IT" dirty="0"/>
              <a:t>Ci sono molte cose che possiamo fare con il nostro "sorgente" lato client:</a:t>
            </a:r>
            <a:br>
              <a:rPr lang="it-IT" dirty="0"/>
            </a:br>
            <a:r>
              <a:rPr lang="it-IT" dirty="0">
                <a:solidFill>
                  <a:srgbClr val="FFFFFF"/>
                </a:solidFill>
                <a:latin typeface="Century Schoolbook"/>
              </a:rPr>
              <a:t>transcodifica</a:t>
            </a:r>
            <a:r>
              <a:rPr lang="it-IT" dirty="0"/>
              <a:t>, </a:t>
            </a:r>
            <a:r>
              <a:rPr lang="it-IT" dirty="0" err="1"/>
              <a:t>bundling</a:t>
            </a:r>
            <a:r>
              <a:rPr lang="it-IT" dirty="0"/>
              <a:t>, </a:t>
            </a:r>
            <a:r>
              <a:rPr lang="it-IT" dirty="0" err="1"/>
              <a:t>minification</a:t>
            </a:r>
            <a:r>
              <a:rPr lang="it-IT" dirty="0"/>
              <a:t>, code </a:t>
            </a:r>
            <a:r>
              <a:rPr lang="it-IT" dirty="0" err="1"/>
              <a:t>quality</a:t>
            </a:r>
            <a:r>
              <a:rPr lang="it-IT" dirty="0"/>
              <a:t>, </a:t>
            </a:r>
            <a:r>
              <a:rPr lang="it-IT" dirty="0" err="1"/>
              <a:t>unit</a:t>
            </a:r>
            <a:r>
              <a:rPr lang="it-IT" dirty="0"/>
              <a:t> </a:t>
            </a:r>
            <a:r>
              <a:rPr lang="it-IT" dirty="0" err="1"/>
              <a:t>testing</a:t>
            </a:r>
            <a:r>
              <a:rPr lang="it-IT" dirty="0"/>
              <a:t>, generare source </a:t>
            </a:r>
            <a:r>
              <a:rPr lang="it-IT" dirty="0" err="1"/>
              <a:t>maps</a:t>
            </a:r>
            <a:r>
              <a:rPr lang="it-IT" dirty="0"/>
              <a:t>, ... </a:t>
            </a:r>
          </a:p>
          <a:p>
            <a:endParaRPr lang="it-IT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143000" y="-192666"/>
            <a:ext cx="216734" cy="385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07287" tIns="53643" rIns="107287" bIns="53643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700963" y="4720281"/>
            <a:ext cx="10623329" cy="1264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5000"/>
              </a:lnSpc>
              <a:spcBef>
                <a:spcPts val="1400"/>
              </a:spcBef>
              <a:spcAft>
                <a:spcPts val="20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defRPr sz="1800" kern="1200" spc="1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b="1" dirty="0" smtClean="0"/>
              <a:t>Il materiale è disponibile subito su </a:t>
            </a:r>
            <a:r>
              <a:rPr lang="it-IT" b="1" dirty="0" smtClean="0">
                <a:hlinkClick r:id="rId3"/>
              </a:rPr>
              <a:t>http://aspit.co/VS2015-live</a:t>
            </a:r>
            <a:endParaRPr lang="it-IT" b="1" dirty="0" smtClean="0"/>
          </a:p>
          <a:p>
            <a:pPr marL="0" indent="0">
              <a:buNone/>
            </a:pP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2882030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Risorse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4550" y="1828800"/>
            <a:ext cx="10623550" cy="353335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 dirty="0">
                <a:latin typeface="Century Schoolbook" charset="0"/>
              </a:rPr>
              <a:t>Homepage degli strumenti </a:t>
            </a:r>
            <a:r>
              <a:rPr lang="it-IT" dirty="0" err="1">
                <a:latin typeface="Century Schoolbook" charset="0"/>
              </a:rPr>
              <a:t>npm</a:t>
            </a:r>
            <a:r>
              <a:rPr lang="it-IT" dirty="0">
                <a:latin typeface="Century Schoolbook" charset="0"/>
              </a:rPr>
              <a:t>, </a:t>
            </a:r>
            <a:r>
              <a:rPr lang="it-IT" dirty="0" err="1">
                <a:latin typeface="Century Schoolbook" charset="0"/>
              </a:rPr>
              <a:t>bower</a:t>
            </a:r>
            <a:r>
              <a:rPr lang="it-IT" dirty="0">
                <a:latin typeface="Century Schoolbook" charset="0"/>
              </a:rPr>
              <a:t> e gulp</a:t>
            </a:r>
            <a:br>
              <a:rPr lang="it-IT" dirty="0">
                <a:latin typeface="Century Schoolbook" charset="0"/>
              </a:rPr>
            </a:br>
            <a:r>
              <a:rPr lang="pl-PL" dirty="0">
                <a:latin typeface="Century Schoolbook" charset="0"/>
                <a:hlinkClick r:id="rId3"/>
              </a:rPr>
              <a:t>https://www.npmjs.com/</a:t>
            </a:r>
            <a:r>
              <a:rPr lang="it-IT" dirty="0">
                <a:latin typeface="Century Schoolbook" charset="0"/>
              </a:rPr>
              <a:t/>
            </a:r>
            <a:br>
              <a:rPr lang="it-IT" dirty="0">
                <a:latin typeface="Century Schoolbook" charset="0"/>
              </a:rPr>
            </a:br>
            <a:r>
              <a:rPr lang="it-IT" dirty="0">
                <a:latin typeface="Century Schoolbook" charset="0"/>
                <a:hlinkClick r:id="rId4"/>
              </a:rPr>
              <a:t>http://bower.io/</a:t>
            </a:r>
            <a:r>
              <a:rPr lang="it-IT" dirty="0">
                <a:latin typeface="Century Schoolbook" charset="0"/>
              </a:rPr>
              <a:t/>
            </a:r>
            <a:br>
              <a:rPr lang="it-IT" dirty="0">
                <a:latin typeface="Century Schoolbook" charset="0"/>
              </a:rPr>
            </a:br>
            <a:r>
              <a:rPr lang="it-IT" dirty="0">
                <a:latin typeface="Century Schoolbook" charset="0"/>
                <a:hlinkClick r:id="rId5"/>
              </a:rPr>
              <a:t>http://gulpjs.com/</a:t>
            </a:r>
          </a:p>
          <a:p>
            <a:endParaRPr lang="it-IT" dirty="0">
              <a:latin typeface="Century Schoolbook" charset="0"/>
              <a:hlinkClick r:id="rId4"/>
            </a:endParaRPr>
          </a:p>
          <a:p>
            <a:r>
              <a:rPr lang="it-IT" dirty="0">
                <a:latin typeface="Century Schoolbook" charset="0"/>
              </a:rPr>
              <a:t>Documentazione sullo sviluppo client side di un'applicazione ASP.NET 5</a:t>
            </a:r>
            <a:br>
              <a:rPr lang="it-IT" dirty="0">
                <a:latin typeface="Century Schoolbook" charset="0"/>
              </a:rPr>
            </a:br>
            <a:r>
              <a:rPr lang="it-IT" dirty="0">
                <a:latin typeface="Century Schoolbook" charset="0"/>
                <a:hlinkClick r:id="rId6"/>
              </a:rPr>
              <a:t>http://docs.asp.net/en/latest/client-side/index.html</a:t>
            </a:r>
            <a:endParaRPr lang="it-IT" dirty="0">
              <a:latin typeface="Century Schoolbook" charset="0"/>
            </a:endParaRPr>
          </a:p>
          <a:p>
            <a:r>
              <a:rPr lang="it-IT" dirty="0">
                <a:latin typeface="Century Schoolbook" charset="0"/>
              </a:rPr>
              <a:t>White </a:t>
            </a:r>
            <a:r>
              <a:rPr lang="it-IT" dirty="0" err="1">
                <a:latin typeface="Century Schoolbook" charset="0"/>
              </a:rPr>
              <a:t>paper</a:t>
            </a:r>
            <a:r>
              <a:rPr lang="it-IT" dirty="0">
                <a:latin typeface="Century Schoolbook" charset="0"/>
              </a:rPr>
              <a:t>: </a:t>
            </a:r>
            <a:r>
              <a:rPr lang="it-IT" dirty="0" err="1">
                <a:latin typeface="Century Schoolbook" charset="0"/>
              </a:rPr>
              <a:t>Javascript</a:t>
            </a:r>
            <a:r>
              <a:rPr lang="it-IT" dirty="0">
                <a:latin typeface="Century Schoolbook" charset="0"/>
              </a:rPr>
              <a:t> web </a:t>
            </a:r>
            <a:r>
              <a:rPr lang="it-IT" dirty="0" err="1">
                <a:latin typeface="Century Schoolbook" charset="0"/>
              </a:rPr>
              <a:t>tools</a:t>
            </a:r>
            <a:r>
              <a:rPr lang="it-IT" dirty="0">
                <a:latin typeface="Century Schoolbook" charset="0"/>
              </a:rPr>
              <a:t> with Visual Studio 2015 and ASP.NET 5</a:t>
            </a:r>
            <a:r>
              <a:rPr lang="en-US" dirty="0">
                <a:latin typeface="Century Schoolbook" charset="0"/>
              </a:rPr>
              <a:t/>
            </a:r>
            <a:br>
              <a:rPr lang="en-US" dirty="0">
                <a:latin typeface="Century Schoolbook" charset="0"/>
              </a:rPr>
            </a:br>
            <a:r>
              <a:rPr lang="en-US" dirty="0">
                <a:latin typeface="Century Schoolbook" charset="0"/>
                <a:hlinkClick r:id="rId7"/>
              </a:rPr>
              <a:t>https://www.microsoft.com/en-us/download/details.aspx?id=46417</a:t>
            </a:r>
            <a:endParaRPr lang="it-IT" dirty="0" err="1">
              <a:latin typeface="Century Schoolbook" charset="0"/>
            </a:endParaRPr>
          </a:p>
          <a:p>
            <a:endParaRPr lang="it-IT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143000" y="-192666"/>
            <a:ext cx="216734" cy="385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07287" tIns="53643" rIns="107287" bIns="53643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5663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2063" y="1828800"/>
            <a:ext cx="9241839" cy="31591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 dirty="0"/>
              <a:t>Scopo di </a:t>
            </a:r>
            <a:r>
              <a:rPr lang="it-IT" dirty="0" err="1"/>
              <a:t>npm</a:t>
            </a:r>
            <a:r>
              <a:rPr lang="it-IT" dirty="0"/>
              <a:t>, </a:t>
            </a:r>
            <a:r>
              <a:rPr lang="it-IT" dirty="0" err="1"/>
              <a:t>bower</a:t>
            </a:r>
            <a:r>
              <a:rPr lang="it-IT" dirty="0"/>
              <a:t> e gulp;</a:t>
            </a:r>
          </a:p>
          <a:p>
            <a:r>
              <a:rPr lang="it-IT" dirty="0"/>
              <a:t>Dimostrazione del loro utilizzo.</a:t>
            </a:r>
          </a:p>
        </p:txBody>
      </p:sp>
    </p:spTree>
    <p:extLst>
      <p:ext uri="{BB962C8B-B14F-4D97-AF65-F5344CB8AC3E}">
        <p14:creationId xmlns:p14="http://schemas.microsoft.com/office/powerpoint/2010/main" val="1377914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94540"/>
            <a:ext cx="9692640" cy="1325562"/>
          </a:xfrm>
        </p:spPr>
        <p:txBody>
          <a:bodyPr/>
          <a:lstStyle/>
          <a:p>
            <a:r>
              <a:rPr lang="it-IT" dirty="0"/>
              <a:t>Un'applicazione, molte piccole parti</a:t>
            </a:r>
            <a:endParaRPr lang="en-US" dirty="0"/>
          </a:p>
        </p:txBody>
      </p:sp>
      <p:pic>
        <p:nvPicPr>
          <p:cNvPr id="9" name="Segnaposto contenuto 8" descr="complex2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465141" y="1828800"/>
            <a:ext cx="6188569" cy="4351338"/>
          </a:xfrm>
        </p:spPr>
      </p:pic>
      <p:sp>
        <p:nvSpPr>
          <p:cNvPr id="4" name="CasellaDiTesto 3"/>
          <p:cNvSpPr txBox="1"/>
          <p:nvPr/>
        </p:nvSpPr>
        <p:spPr>
          <a:xfrm>
            <a:off x="5679633" y="6320484"/>
            <a:ext cx="5454685" cy="553998"/>
          </a:xfrm>
          <a:prstGeom prst="rect">
            <a:avLst/>
          </a:prstGeom>
        </p:spPr>
        <p:txBody>
          <a:bodyPr rtlCol="0">
            <a:spAutoFit/>
          </a:bodyPr>
          <a:lstStyle/>
          <a:p>
            <a:pPr algn="r"/>
            <a:r>
              <a:rPr lang="en-US" sz="1000" dirty="0">
                <a:latin typeface="Century Schoolbook" charset="0"/>
              </a:rPr>
              <a:t>Paul Downey - </a:t>
            </a:r>
            <a:r>
              <a:rPr lang="en-US" sz="1000" dirty="0" err="1">
                <a:latin typeface="Century Schoolbook" charset="0"/>
              </a:rPr>
              <a:t>Microservice</a:t>
            </a:r>
            <a:r>
              <a:rPr lang="en-US" sz="1000" dirty="0">
                <a:latin typeface="Century Schoolbook" charset="0"/>
              </a:rPr>
              <a:t> </a:t>
            </a:r>
            <a:r>
              <a:rPr lang="en-US" sz="1000" dirty="0" err="1">
                <a:latin typeface="Century Schoolbook" charset="0"/>
              </a:rPr>
              <a:t>architecture</a:t>
            </a:r>
            <a:r>
              <a:rPr lang="en-US" sz="1000" dirty="0">
                <a:latin typeface="Century Schoolbook" charset="0"/>
              </a:rPr>
              <a:t> </a:t>
            </a:r>
          </a:p>
          <a:p>
            <a:pPr algn="r"/>
            <a:r>
              <a:rPr lang="en-US" sz="1000" dirty="0">
                <a:latin typeface="Century Schoolbook" charset="0"/>
                <a:hlinkClick r:id="rId4"/>
              </a:rPr>
              <a:t>https://www.flickr.com/photos/psd/13109673843</a:t>
            </a:r>
          </a:p>
          <a:p>
            <a:pPr algn="r"/>
            <a:endParaRPr lang="it-IT" sz="1000"/>
          </a:p>
        </p:txBody>
      </p:sp>
    </p:spTree>
    <p:extLst>
      <p:ext uri="{BB962C8B-B14F-4D97-AF65-F5344CB8AC3E}">
        <p14:creationId xmlns:p14="http://schemas.microsoft.com/office/powerpoint/2010/main" val="172715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94540"/>
            <a:ext cx="9692640" cy="1325562"/>
          </a:xfrm>
        </p:spPr>
        <p:txBody>
          <a:bodyPr/>
          <a:lstStyle/>
          <a:p>
            <a:r>
              <a:rPr lang="it-IT" dirty="0"/>
              <a:t>Per ognuna, il suo strumento adatto</a:t>
            </a:r>
            <a:endParaRPr lang="en-US" dirty="0"/>
          </a:p>
        </p:txBody>
      </p:sp>
      <p:pic>
        <p:nvPicPr>
          <p:cNvPr id="5" name="Segnaposto contenuto 4" descr="tools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39334" y="1636017"/>
            <a:ext cx="10088512" cy="3924084"/>
          </a:xfrm>
        </p:spPr>
      </p:pic>
    </p:spTree>
    <p:extLst>
      <p:ext uri="{BB962C8B-B14F-4D97-AF65-F5344CB8AC3E}">
        <p14:creationId xmlns:p14="http://schemas.microsoft.com/office/powerpoint/2010/main" val="4179668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egnaposto contenuto 5" descr="bower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654550" y="2933605"/>
            <a:ext cx="2502251" cy="2502378"/>
          </a:xfrm>
        </p:spPr>
      </p:pic>
      <p:sp>
        <p:nvSpPr>
          <p:cNvPr id="7" name="CasellaDiTesto 6"/>
          <p:cNvSpPr txBox="1"/>
          <p:nvPr/>
        </p:nvSpPr>
        <p:spPr>
          <a:xfrm>
            <a:off x="4329481" y="1843604"/>
            <a:ext cx="2743200" cy="646331"/>
          </a:xfrm>
          <a:prstGeom prst="rect">
            <a:avLst/>
          </a:prstGeom>
        </p:spPr>
        <p:txBody>
          <a:bodyPr rtlCol="0">
            <a:spAutoFit/>
          </a:bodyPr>
          <a:lstStyle/>
          <a:p>
            <a:pPr algn="ctr"/>
            <a:r>
              <a:rPr lang="it-IT" dirty="0"/>
              <a:t>Package manager</a:t>
            </a:r>
            <a:br>
              <a:rPr lang="it-IT" dirty="0"/>
            </a:br>
            <a:r>
              <a:rPr lang="it-IT" dirty="0"/>
              <a:t>per librerie client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4288093" y="965696"/>
            <a:ext cx="2743200" cy="769441"/>
          </a:xfrm>
          <a:prstGeom prst="rect">
            <a:avLst/>
          </a:prstGeom>
        </p:spPr>
        <p:txBody>
          <a:bodyPr rtlCol="0">
            <a:spAutoFit/>
          </a:bodyPr>
          <a:lstStyle/>
          <a:p>
            <a:pPr algn="ctr"/>
            <a:r>
              <a:rPr lang="it-IT" sz="4400" dirty="0" err="1"/>
              <a:t>Bower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7924316" y="956460"/>
            <a:ext cx="2443271" cy="769937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pPr algn="ctr"/>
            <a:r>
              <a:rPr lang="it-IT" sz="4400" dirty="0"/>
              <a:t>Gulp</a:t>
            </a:r>
            <a:endParaRPr lang="it-IT" sz="4400" dirty="0" err="1"/>
          </a:p>
        </p:txBody>
      </p:sp>
      <p:sp>
        <p:nvSpPr>
          <p:cNvPr id="11" name="CasellaDiTesto 10"/>
          <p:cNvSpPr txBox="1"/>
          <p:nvPr/>
        </p:nvSpPr>
        <p:spPr>
          <a:xfrm>
            <a:off x="444397" y="965697"/>
            <a:ext cx="2743200" cy="769441"/>
          </a:xfrm>
          <a:prstGeom prst="rect">
            <a:avLst/>
          </a:prstGeom>
        </p:spPr>
        <p:txBody>
          <a:bodyPr rtlCol="0">
            <a:spAutoFit/>
          </a:bodyPr>
          <a:lstStyle/>
          <a:p>
            <a:pPr algn="ctr"/>
            <a:r>
              <a:rPr lang="it-IT" sz="4400" dirty="0"/>
              <a:t>NPM</a:t>
            </a:r>
            <a:endParaRPr lang="it-IT"/>
          </a:p>
        </p:txBody>
      </p:sp>
      <p:sp>
        <p:nvSpPr>
          <p:cNvPr id="12" name="CasellaDiTesto 11"/>
          <p:cNvSpPr txBox="1"/>
          <p:nvPr/>
        </p:nvSpPr>
        <p:spPr>
          <a:xfrm flipH="1">
            <a:off x="750135" y="1802655"/>
            <a:ext cx="2142505" cy="923330"/>
          </a:xfrm>
          <a:prstGeom prst="rect">
            <a:avLst/>
          </a:prstGeom>
        </p:spPr>
        <p:txBody>
          <a:bodyPr rtlCol="0">
            <a:spAutoFit/>
          </a:bodyPr>
          <a:lstStyle/>
          <a:p>
            <a:pPr algn="ctr"/>
            <a:r>
              <a:rPr lang="it-IT" dirty="0"/>
              <a:t>Package manager</a:t>
            </a:r>
            <a:endParaRPr lang="it-IT" dirty="0" err="1"/>
          </a:p>
          <a:p>
            <a:pPr algn="ctr"/>
            <a:r>
              <a:rPr lang="it-IT" dirty="0"/>
              <a:t>per strumenti di</a:t>
            </a:r>
            <a:br>
              <a:rPr lang="it-IT" dirty="0"/>
            </a:br>
            <a:r>
              <a:rPr lang="it-IT" dirty="0"/>
              <a:t>sviluppo</a:t>
            </a:r>
            <a:endParaRPr lang="it-IT" dirty="0">
              <a:solidFill>
                <a:srgbClr val="FFFFFF"/>
              </a:solidFill>
              <a:latin typeface="Century Schoolbook"/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7821474" y="1853932"/>
            <a:ext cx="2743200" cy="369332"/>
          </a:xfrm>
          <a:prstGeom prst="rect">
            <a:avLst/>
          </a:prstGeom>
        </p:spPr>
        <p:txBody>
          <a:bodyPr rtlCol="0" anchor="t">
            <a:spAutoFit/>
          </a:bodyPr>
          <a:lstStyle/>
          <a:p>
            <a:pPr algn="ctr"/>
            <a:r>
              <a:rPr lang="it-IT" dirty="0"/>
              <a:t>Task </a:t>
            </a:r>
            <a:r>
              <a:rPr lang="it-IT" dirty="0" err="1"/>
              <a:t>runner</a:t>
            </a:r>
          </a:p>
        </p:txBody>
      </p:sp>
      <p:pic>
        <p:nvPicPr>
          <p:cNvPr id="14" name="Immagine 13" descr="gulp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5516" y="2590342"/>
            <a:ext cx="1220895" cy="2734479"/>
          </a:xfrm>
          <a:prstGeom prst="rect">
            <a:avLst/>
          </a:prstGeom>
        </p:spPr>
      </p:pic>
      <p:pic>
        <p:nvPicPr>
          <p:cNvPr id="16" name="Immagine 15" descr="npm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741" y="3629102"/>
            <a:ext cx="2765130" cy="107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707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94540"/>
            <a:ext cx="9692640" cy="1325562"/>
          </a:xfrm>
        </p:spPr>
        <p:txBody>
          <a:bodyPr/>
          <a:lstStyle/>
          <a:p>
            <a:r>
              <a:rPr lang="it-IT" dirty="0"/>
              <a:t>Trasformazione del "sorgente" client</a:t>
            </a:r>
            <a:endParaRPr lang="en-US" dirty="0"/>
          </a:p>
        </p:txBody>
      </p:sp>
      <p:sp>
        <p:nvSpPr>
          <p:cNvPr id="6" name="Rettangolo 5"/>
          <p:cNvSpPr/>
          <p:nvPr/>
        </p:nvSpPr>
        <p:spPr>
          <a:xfrm>
            <a:off x="1819492" y="2876465"/>
            <a:ext cx="1339850" cy="633494"/>
          </a:xfrm>
          <a:prstGeom prst="rect">
            <a:avLst/>
          </a:prstGeom>
          <a:noFill/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Sorgente</a:t>
            </a:r>
          </a:p>
        </p:txBody>
      </p:sp>
      <p:sp>
        <p:nvSpPr>
          <p:cNvPr id="7" name="Rettangolo 6"/>
          <p:cNvSpPr/>
          <p:nvPr/>
        </p:nvSpPr>
        <p:spPr>
          <a:xfrm>
            <a:off x="3647521" y="2872289"/>
            <a:ext cx="1616242" cy="64369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>
                <a:solidFill>
                  <a:srgbClr val="FFFFFF"/>
                </a:solidFill>
              </a:rPr>
              <a:t>Bundling</a:t>
            </a:r>
          </a:p>
        </p:txBody>
      </p:sp>
      <p:sp>
        <p:nvSpPr>
          <p:cNvPr id="3" name="Rettangolo 2"/>
          <p:cNvSpPr/>
          <p:nvPr/>
        </p:nvSpPr>
        <p:spPr>
          <a:xfrm>
            <a:off x="5773519" y="2871120"/>
            <a:ext cx="1615574" cy="642937"/>
          </a:xfrm>
          <a:prstGeom prst="rect">
            <a:avLst/>
          </a:prstGeom>
          <a:solidFill>
            <a:srgbClr val="00B0F0"/>
          </a:solidFill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err="1"/>
              <a:t>Minification</a:t>
            </a:r>
          </a:p>
        </p:txBody>
      </p:sp>
      <p:sp>
        <p:nvSpPr>
          <p:cNvPr id="4" name="Rettangolo 3"/>
          <p:cNvSpPr/>
          <p:nvPr/>
        </p:nvSpPr>
        <p:spPr>
          <a:xfrm>
            <a:off x="7887233" y="2872289"/>
            <a:ext cx="1336675" cy="632911"/>
          </a:xfrm>
          <a:prstGeom prst="rect">
            <a:avLst/>
          </a:prstGeom>
          <a:noFill/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/>
              <a:t>Output</a:t>
            </a:r>
            <a:endParaRPr lang="it-IT" dirty="0"/>
          </a:p>
        </p:txBody>
      </p:sp>
      <p:cxnSp>
        <p:nvCxnSpPr>
          <p:cNvPr id="5" name="Connettore 2 4"/>
          <p:cNvCxnSpPr/>
          <p:nvPr/>
        </p:nvCxnSpPr>
        <p:spPr>
          <a:xfrm>
            <a:off x="3246469" y="3182352"/>
            <a:ext cx="322847" cy="2006"/>
          </a:xfrm>
          <a:prstGeom prst="straightConnector1">
            <a:avLst/>
          </a:prstGeom>
          <a:ln>
            <a:solidFill>
              <a:schemeClr val="tx1"/>
            </a:solidFill>
            <a:headEnd type="none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Connettore 2 7"/>
          <p:cNvCxnSpPr/>
          <p:nvPr/>
        </p:nvCxnSpPr>
        <p:spPr>
          <a:xfrm>
            <a:off x="5374107" y="3194589"/>
            <a:ext cx="323683" cy="3875"/>
          </a:xfrm>
          <a:prstGeom prst="straightConnector1">
            <a:avLst/>
          </a:prstGeom>
          <a:ln>
            <a:solidFill>
              <a:schemeClr val="tx1"/>
            </a:solidFill>
            <a:headEnd type="none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" name="Connettore 2 8"/>
          <p:cNvCxnSpPr/>
          <p:nvPr/>
        </p:nvCxnSpPr>
        <p:spPr>
          <a:xfrm>
            <a:off x="7475545" y="3194587"/>
            <a:ext cx="352735" cy="3876"/>
          </a:xfrm>
          <a:prstGeom prst="straightConnector1">
            <a:avLst/>
          </a:prstGeom>
          <a:ln>
            <a:solidFill>
              <a:schemeClr val="tx1"/>
            </a:solidFill>
            <a:headEnd type="none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2601831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94540"/>
            <a:ext cx="9692640" cy="1325562"/>
          </a:xfrm>
        </p:spPr>
        <p:txBody>
          <a:bodyPr/>
          <a:lstStyle/>
          <a:p>
            <a:r>
              <a:rPr lang="it-IT" dirty="0"/>
              <a:t>LESS</a:t>
            </a:r>
            <a:endParaRPr lang="en-US" dirty="0"/>
          </a:p>
        </p:txBody>
      </p:sp>
      <p:pic>
        <p:nvPicPr>
          <p:cNvPr id="13" name="Immagine 12" descr="le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004" y="1648624"/>
            <a:ext cx="9541281" cy="3738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652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94540"/>
            <a:ext cx="9692640" cy="1325562"/>
          </a:xfrm>
        </p:spPr>
        <p:txBody>
          <a:bodyPr/>
          <a:lstStyle/>
          <a:p>
            <a:r>
              <a:rPr lang="it-IT" dirty="0" err="1"/>
              <a:t>TypeScript</a:t>
            </a:r>
            <a:endParaRPr lang="en-US" dirty="0" err="1"/>
          </a:p>
        </p:txBody>
      </p:sp>
      <p:pic>
        <p:nvPicPr>
          <p:cNvPr id="3" name="Immagine 2" descr="typescrip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588" y="1668463"/>
            <a:ext cx="10051220" cy="3725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57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94540"/>
            <a:ext cx="9692640" cy="1325562"/>
          </a:xfrm>
        </p:spPr>
        <p:txBody>
          <a:bodyPr/>
          <a:lstStyle/>
          <a:p>
            <a:r>
              <a:rPr lang="it-IT" dirty="0"/>
              <a:t>Trasformazione del "sorgente" client</a:t>
            </a:r>
            <a:endParaRPr lang="en-US"/>
          </a:p>
        </p:txBody>
      </p:sp>
      <p:sp>
        <p:nvSpPr>
          <p:cNvPr id="6" name="Rettangolo 5"/>
          <p:cNvSpPr/>
          <p:nvPr/>
        </p:nvSpPr>
        <p:spPr>
          <a:xfrm>
            <a:off x="454342" y="2876550"/>
            <a:ext cx="1155857" cy="633413"/>
          </a:xfrm>
          <a:prstGeom prst="rect">
            <a:avLst/>
          </a:prstGeom>
          <a:noFill/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Sorgente</a:t>
            </a:r>
          </a:p>
        </p:txBody>
      </p:sp>
      <p:sp>
        <p:nvSpPr>
          <p:cNvPr id="7" name="Rettangolo 6"/>
          <p:cNvSpPr/>
          <p:nvPr/>
        </p:nvSpPr>
        <p:spPr>
          <a:xfrm>
            <a:off x="5981395" y="2871788"/>
            <a:ext cx="1277140" cy="64452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>
                <a:solidFill>
                  <a:srgbClr val="FFFFFF"/>
                </a:solidFill>
              </a:rPr>
              <a:t>Bundling</a:t>
            </a:r>
          </a:p>
        </p:txBody>
      </p:sp>
      <p:sp>
        <p:nvSpPr>
          <p:cNvPr id="3" name="Rettangolo 2"/>
          <p:cNvSpPr/>
          <p:nvPr/>
        </p:nvSpPr>
        <p:spPr>
          <a:xfrm>
            <a:off x="7719542" y="2871788"/>
            <a:ext cx="1519397" cy="642937"/>
          </a:xfrm>
          <a:prstGeom prst="rect">
            <a:avLst/>
          </a:prstGeom>
          <a:solidFill>
            <a:srgbClr val="00B0F0"/>
          </a:solidFill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err="1"/>
              <a:t>Minification</a:t>
            </a:r>
          </a:p>
        </p:txBody>
      </p:sp>
      <p:sp>
        <p:nvSpPr>
          <p:cNvPr id="4" name="Rettangolo 3"/>
          <p:cNvSpPr/>
          <p:nvPr/>
        </p:nvSpPr>
        <p:spPr>
          <a:xfrm>
            <a:off x="9725948" y="2871788"/>
            <a:ext cx="1046640" cy="633412"/>
          </a:xfrm>
          <a:prstGeom prst="rect">
            <a:avLst/>
          </a:prstGeom>
          <a:noFill/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Output</a:t>
            </a:r>
          </a:p>
        </p:txBody>
      </p:sp>
      <p:cxnSp>
        <p:nvCxnSpPr>
          <p:cNvPr id="5" name="Connettore 2 4"/>
          <p:cNvCxnSpPr/>
          <p:nvPr/>
        </p:nvCxnSpPr>
        <p:spPr>
          <a:xfrm>
            <a:off x="5619019" y="3182352"/>
            <a:ext cx="322847" cy="2006"/>
          </a:xfrm>
          <a:prstGeom prst="straightConnector1">
            <a:avLst/>
          </a:prstGeom>
          <a:ln>
            <a:solidFill>
              <a:schemeClr val="tx1"/>
            </a:solidFill>
            <a:headEnd type="none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Connettore 2 7"/>
          <p:cNvCxnSpPr/>
          <p:nvPr/>
        </p:nvCxnSpPr>
        <p:spPr>
          <a:xfrm>
            <a:off x="7330250" y="3194589"/>
            <a:ext cx="323683" cy="3875"/>
          </a:xfrm>
          <a:prstGeom prst="straightConnector1">
            <a:avLst/>
          </a:prstGeom>
          <a:ln>
            <a:solidFill>
              <a:schemeClr val="tx1"/>
            </a:solidFill>
            <a:headEnd type="none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" name="Connettore 2 8"/>
          <p:cNvCxnSpPr/>
          <p:nvPr/>
        </p:nvCxnSpPr>
        <p:spPr>
          <a:xfrm>
            <a:off x="9315482" y="3194587"/>
            <a:ext cx="352735" cy="3876"/>
          </a:xfrm>
          <a:prstGeom prst="straightConnector1">
            <a:avLst/>
          </a:prstGeom>
          <a:ln>
            <a:solidFill>
              <a:schemeClr val="tx1"/>
            </a:solidFill>
            <a:headEnd type="none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" name="Rettangolo 9"/>
          <p:cNvSpPr/>
          <p:nvPr/>
        </p:nvSpPr>
        <p:spPr>
          <a:xfrm>
            <a:off x="3931945" y="2865438"/>
            <a:ext cx="1630362" cy="643180"/>
          </a:xfrm>
          <a:prstGeom prst="rect">
            <a:avLst/>
          </a:prstGeom>
          <a:solidFill>
            <a:srgbClr val="0070C0"/>
          </a:solidFill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Transcodifica</a:t>
            </a:r>
          </a:p>
        </p:txBody>
      </p:sp>
      <p:sp>
        <p:nvSpPr>
          <p:cNvPr id="11" name="Rettangolo 10"/>
          <p:cNvSpPr/>
          <p:nvPr/>
        </p:nvSpPr>
        <p:spPr>
          <a:xfrm>
            <a:off x="1964825" y="2865438"/>
            <a:ext cx="1544637" cy="652867"/>
          </a:xfrm>
          <a:prstGeom prst="rect">
            <a:avLst/>
          </a:prstGeom>
          <a:solidFill>
            <a:srgbClr val="0070C0"/>
          </a:solidFill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/>
              <a:t>Unit testing</a:t>
            </a:r>
          </a:p>
        </p:txBody>
      </p:sp>
      <p:cxnSp>
        <p:nvCxnSpPr>
          <p:cNvPr id="12" name="Connettore 2 11"/>
          <p:cNvCxnSpPr/>
          <p:nvPr/>
        </p:nvCxnSpPr>
        <p:spPr>
          <a:xfrm>
            <a:off x="1674903" y="3204273"/>
            <a:ext cx="246212" cy="3876"/>
          </a:xfrm>
          <a:prstGeom prst="straightConnector1">
            <a:avLst/>
          </a:prstGeom>
          <a:ln>
            <a:solidFill>
              <a:schemeClr val="tx1"/>
            </a:solidFill>
            <a:headEnd type="none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" name="Connettore 2 12"/>
          <p:cNvCxnSpPr/>
          <p:nvPr/>
        </p:nvCxnSpPr>
        <p:spPr>
          <a:xfrm>
            <a:off x="3553615" y="3213961"/>
            <a:ext cx="313999" cy="3874"/>
          </a:xfrm>
          <a:prstGeom prst="straightConnector1">
            <a:avLst/>
          </a:prstGeom>
          <a:ln>
            <a:solidFill>
              <a:schemeClr val="tx1"/>
            </a:solidFill>
            <a:headEnd type="none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2708057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iew">
  <a:themeElements>
    <a:clrScheme name="View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View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3E19AE2E-B624-4BD3-BC2F-EEDCE2649E79}" vid="{DEEFD981-409F-4B9C-A46D-010C423D00B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30 giugno</Template>
  <TotalTime>6</TotalTime>
  <Words>31</Words>
  <Application>Microsoft Office PowerPoint</Application>
  <PresentationFormat>Widescreen</PresentationFormat>
  <Paragraphs>17</Paragraphs>
  <Slides>12</Slides>
  <Notes>12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12</vt:i4>
      </vt:variant>
    </vt:vector>
  </HeadingPairs>
  <TitlesOfParts>
    <vt:vector size="13" baseType="lpstr">
      <vt:lpstr>View</vt:lpstr>
      <vt:lpstr>VS 2015 per lo sviluppatore web: npm, bower, gulp</vt:lpstr>
      <vt:lpstr>Agenda</vt:lpstr>
      <vt:lpstr>Un'applicazione, molte piccole parti</vt:lpstr>
      <vt:lpstr>Per ognuna, il suo strumento adatto</vt:lpstr>
      <vt:lpstr>Presentazione standard di PowerPoint</vt:lpstr>
      <vt:lpstr>Trasformazione del "sorgente" client</vt:lpstr>
      <vt:lpstr>LESS</vt:lpstr>
      <vt:lpstr>TypeScript</vt:lpstr>
      <vt:lpstr>Trasformazione del "sorgente" client</vt:lpstr>
      <vt:lpstr>Demo npm, bower, gulp con Visual Studio 2015</vt:lpstr>
      <vt:lpstr>Recap</vt:lpstr>
      <vt:lpstr>Risorse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Daniele Bochicchio</dc:creator>
  <cp:lastModifiedBy>Daniele Bochicchio</cp:lastModifiedBy>
  <cp:revision>19</cp:revision>
  <dcterms:created xsi:type="dcterms:W3CDTF">2015-05-12T15:42:04Z</dcterms:created>
  <dcterms:modified xsi:type="dcterms:W3CDTF">2015-06-16T19:09:54Z</dcterms:modified>
</cp:coreProperties>
</file>