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9" r:id="rId3"/>
    <p:sldId id="277" r:id="rId4"/>
    <p:sldId id="261" r:id="rId5"/>
    <p:sldId id="274" r:id="rId6"/>
    <p:sldId id="275" r:id="rId7"/>
    <p:sldId id="273" r:id="rId8"/>
    <p:sldId id="276" r:id="rId9"/>
    <p:sldId id="278" r:id="rId10"/>
    <p:sldId id="279" r:id="rId11"/>
    <p:sldId id="281" r:id="rId12"/>
    <p:sldId id="280" r:id="rId13"/>
    <p:sldId id="271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541764"/>
    <a:srgbClr val="EC5924"/>
    <a:srgbClr val="F89933"/>
    <a:srgbClr val="8BC63F"/>
    <a:srgbClr val="214263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5" y="3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36.48792" units="1/cm"/>
          <inkml:channelProperty channel="Y" name="resolution" value="378.54889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10-20T19:51:56.506"/>
    </inkml:context>
    <inkml:brush xml:id="br0">
      <inkml:brushProperty name="width" value="0.05" units="cm"/>
      <inkml:brushProperty name="height" value="0.05" units="cm"/>
      <inkml:brushProperty name="color" value="#ED1C24"/>
      <inkml:brushProperty name="fitToCurve" value="1"/>
    </inkml:brush>
  </inkml:definitions>
  <inkml:trace contextRef="#ctx0" brushRef="#br0">169 15 176 0,'-39'62'68'0,"31"-35"-36"0,-5 27-18 0,8-12 20 16,-3 20-15-16,-1 34-3 15,5 16-10-15,-1 39-2 16,1 22-2-16,0 24-2 0,-1 22 3 16,1 24 2-16,0 16 4 0,-1 7 5 15,1 7 3-15,-5-10-7 16,5-24-1-16,0-8-1 16,-1-31 0-16,1-22-2 15,0-36-1-15,4-30-12 16,0-31-3-16,0-31-19 15,0-42-7-15,-5-27-41 16,-3-58-55 0,3-43 33-16</inkml:trace>
  <inkml:trace contextRef="#ctx0" brushRef="#br0" timeOffset="298">651 274 236 0,'-4'100'88'0,"-1"-35"-48"0,-8 63-31 0,5-67 22 16,-1 51-13-16,0 38 0 15,1 36-4-15,-10 33-1 16,1 28-7-16,-5 19-2 0,0 16 2 16,-4-1-1-16,-4-11 0 15,0-16-6-15,4-26 1 0,0-32 0 16,4-30 0-16,9-31-11 16,0-31-5-16,4-31-23 15,5-30-10-15,4-35-67 16</inkml:trace>
  <inkml:trace contextRef="#ctx0" brushRef="#br0" timeOffset="643">955 0 260 0,'-13'42'99'0,"8"-3"-54"0,1 34-53 0,0-27 18 15,-1 31-7-15,-3 35 3 16,-1 23 8-16,0 39 3 16,0 18-8-16,1 36 6 0,-5 7 2 15,-9 16 6-15,-8-1 3 16,4 5-7-16,0-8-1 15,0-16-5-15,0-27 0 16,4-30-7-16,0-12-2 16,5-31-4-16,4-23-1 15,0-23-21-15,4-20-10 0,5-15-26 16,4-15-9-16,9-16-68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netconf-17" TargetMode="External"/><Relationship Id="rId2" Type="http://schemas.openxmlformats.org/officeDocument/2006/relationships/hyperlink" Target="mailto:daniele@aspitalia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Core </a:t>
            </a:r>
            <a:r>
              <a:rPr lang="en-GB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&lt;3 Docker</a:t>
            </a:r>
          </a:p>
          <a:p>
            <a:r>
              <a:rPr lang="en-GB" sz="4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 0 a Azure in 60 </a:t>
            </a:r>
            <a:r>
              <a:rPr lang="en-GB" sz="4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minuti</a:t>
            </a:r>
            <a:endParaRPr lang="en-US" sz="4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23026"/>
            <a:ext cx="6765360" cy="1319426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Marco De Sanctis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MVP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cradle@aspitalia.com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@crad77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065E83-71A0-44C0-B0A0-DAA6650C4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558" y="3104490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F7A1-6F3A-4582-B2DB-728D73B7D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C95E24-4988-49D1-979F-C2313FD81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Eseguito</a:t>
            </a:r>
            <a:r>
              <a:rPr lang="en-GB" dirty="0"/>
              <a:t> </a:t>
            </a:r>
            <a:r>
              <a:rPr lang="en-GB" b="1" dirty="0"/>
              <a:t>Mongo</a:t>
            </a:r>
            <a:r>
              <a:rPr lang="en-GB" dirty="0"/>
              <a:t> &amp; </a:t>
            </a:r>
            <a:r>
              <a:rPr lang="en-GB" b="1" dirty="0" err="1"/>
              <a:t>Redis</a:t>
            </a:r>
            <a:r>
              <a:rPr lang="en-GB" b="1" dirty="0"/>
              <a:t> </a:t>
            </a:r>
            <a:r>
              <a:rPr lang="en-GB" dirty="0" err="1"/>
              <a:t>su</a:t>
            </a:r>
            <a:r>
              <a:rPr lang="en-GB" dirty="0"/>
              <a:t> Docker container</a:t>
            </a:r>
          </a:p>
          <a:p>
            <a:r>
              <a:rPr lang="en-GB" dirty="0" err="1"/>
              <a:t>Portato</a:t>
            </a:r>
            <a:r>
              <a:rPr lang="en-GB" dirty="0"/>
              <a:t> </a:t>
            </a:r>
            <a:r>
              <a:rPr lang="en-GB" b="1" dirty="0"/>
              <a:t>frontend</a:t>
            </a:r>
            <a:r>
              <a:rPr lang="en-GB" dirty="0"/>
              <a:t> e </a:t>
            </a:r>
            <a:r>
              <a:rPr lang="en-GB" b="1" dirty="0"/>
              <a:t>backend </a:t>
            </a:r>
            <a:r>
              <a:rPr lang="en-GB" dirty="0" err="1"/>
              <a:t>su</a:t>
            </a:r>
            <a:r>
              <a:rPr lang="en-GB" dirty="0"/>
              <a:t> Docker</a:t>
            </a:r>
          </a:p>
          <a:p>
            <a:r>
              <a:rPr lang="en-GB" dirty="0" err="1"/>
              <a:t>Aggiunto</a:t>
            </a:r>
            <a:r>
              <a:rPr lang="en-GB" dirty="0"/>
              <a:t> </a:t>
            </a:r>
            <a:r>
              <a:rPr lang="en-GB" b="1" dirty="0" err="1"/>
              <a:t>nginx</a:t>
            </a:r>
            <a:endParaRPr lang="en-GB" b="1" dirty="0"/>
          </a:p>
          <a:p>
            <a:r>
              <a:rPr lang="en-GB" dirty="0" err="1"/>
              <a:t>Descritto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sistema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b="1" dirty="0"/>
              <a:t>docker-compose</a:t>
            </a:r>
          </a:p>
          <a:p>
            <a:r>
              <a:rPr lang="en-GB" dirty="0" err="1"/>
              <a:t>Eseguito</a:t>
            </a:r>
            <a:r>
              <a:rPr lang="en-GB" dirty="0"/>
              <a:t> </a:t>
            </a:r>
            <a:r>
              <a:rPr lang="en-GB" dirty="0" err="1"/>
              <a:t>tutto</a:t>
            </a:r>
            <a:r>
              <a:rPr lang="en-GB" dirty="0"/>
              <a:t> in locale </a:t>
            </a:r>
            <a:r>
              <a:rPr lang="en-GB" dirty="0" err="1"/>
              <a:t>sul</a:t>
            </a:r>
            <a:r>
              <a:rPr lang="en-GB" dirty="0"/>
              <a:t> </a:t>
            </a:r>
            <a:r>
              <a:rPr lang="en-GB" dirty="0" err="1"/>
              <a:t>nostro</a:t>
            </a:r>
            <a:r>
              <a:rPr lang="en-GB" dirty="0"/>
              <a:t> laptop</a:t>
            </a:r>
          </a:p>
          <a:p>
            <a:r>
              <a:rPr lang="en-GB" dirty="0" err="1"/>
              <a:t>Salvato</a:t>
            </a:r>
            <a:r>
              <a:rPr lang="en-GB" dirty="0"/>
              <a:t> le </a:t>
            </a:r>
            <a:r>
              <a:rPr lang="en-GB" dirty="0" err="1"/>
              <a:t>nostre</a:t>
            </a:r>
            <a:r>
              <a:rPr lang="en-GB" dirty="0"/>
              <a:t> </a:t>
            </a:r>
            <a:r>
              <a:rPr lang="en-GB" dirty="0" err="1"/>
              <a:t>immagini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b="1" dirty="0"/>
              <a:t>Azure Container Registry</a:t>
            </a:r>
          </a:p>
          <a:p>
            <a:r>
              <a:rPr lang="en-GB" dirty="0"/>
              <a:t>Deploy </a:t>
            </a:r>
            <a:r>
              <a:rPr lang="en-GB" dirty="0" err="1"/>
              <a:t>su</a:t>
            </a:r>
            <a:r>
              <a:rPr lang="en-GB" dirty="0"/>
              <a:t> Docker Swarm in </a:t>
            </a:r>
            <a:r>
              <a:rPr lang="en-GB" b="1" dirty="0"/>
              <a:t>Azure Container Service</a:t>
            </a:r>
          </a:p>
        </p:txBody>
      </p:sp>
    </p:spTree>
    <p:extLst>
      <p:ext uri="{BB962C8B-B14F-4D97-AF65-F5344CB8AC3E}">
        <p14:creationId xmlns:p14="http://schemas.microsoft.com/office/powerpoint/2010/main" val="2965833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F7A1-6F3A-4582-B2DB-728D73B7D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 - </a:t>
            </a:r>
            <a:r>
              <a:rPr lang="en-GB" dirty="0" err="1"/>
              <a:t>Comandi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5212A45-98F0-4F87-AC5A-636780F2755E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24721" y="1825625"/>
          <a:ext cx="10929079" cy="397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26177">
                  <a:extLst>
                    <a:ext uri="{9D8B030D-6E8A-4147-A177-3AD203B41FA5}">
                      <a16:colId xmlns:a16="http://schemas.microsoft.com/office/drawing/2014/main" val="841267280"/>
                    </a:ext>
                  </a:extLst>
                </a:gridCol>
                <a:gridCol w="5102902">
                  <a:extLst>
                    <a:ext uri="{9D8B030D-6E8A-4147-A177-3AD203B41FA5}">
                      <a16:colId xmlns:a16="http://schemas.microsoft.com/office/drawing/2014/main" val="2016708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run –p 8080:80 wordpress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Crea un container da un’image, esponilo su 8080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085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List di container in esecuzione (-a per tutti)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322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start containerName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Start e stop di un container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41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rm -f $(docker ps -q)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Rimuovi tutti i container in esecuzione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827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images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List di tutte le image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581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rmi imageName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Rimuovi un’immagine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76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login myregistry.azurecr.io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Login su Azure Container Registry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5774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tag frontend myregistry.azurecr.io/frontend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Tag di una image per Azure Container Registry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75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 push myregistry.azurecr.io/frontend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Push di una image su </a:t>
                      </a: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Container Registry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901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latin typeface="Consolas" panose="020B0609020204030204" pitchFamily="49" charset="0"/>
                        </a:rPr>
                        <a:t>docker-compose -f filename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Istanzia e esegue i container di un file docker-compose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613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83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F7A1-6F3A-4582-B2DB-728D73B7D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 – Su Azure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F0B99-630E-4454-859F-33A800A48E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/>
              <a:t>Azure Container Registry</a:t>
            </a:r>
          </a:p>
          <a:p>
            <a:pPr lvl="1"/>
            <a:r>
              <a:rPr lang="it-IT" dirty="0"/>
              <a:t>È il nostro repository privato in Azure su cui pubblicare Docker Images</a:t>
            </a:r>
          </a:p>
          <a:p>
            <a:pPr lvl="1"/>
            <a:r>
              <a:rPr lang="it-IT" dirty="0">
                <a:latin typeface="Consolas" panose="020B0609020204030204" pitchFamily="49" charset="0"/>
              </a:rPr>
              <a:t>docker login myregistry.azurecr.io</a:t>
            </a:r>
          </a:p>
          <a:p>
            <a:r>
              <a:rPr lang="it-IT" b="1" dirty="0"/>
              <a:t>Azure Web App for Containers</a:t>
            </a:r>
          </a:p>
          <a:p>
            <a:pPr lvl="1"/>
            <a:r>
              <a:rPr lang="it-IT" dirty="0"/>
              <a:t>Eseguono un container alla volta</a:t>
            </a:r>
          </a:p>
          <a:p>
            <a:pPr lvl="1"/>
            <a:r>
              <a:rPr lang="it-IT" dirty="0"/>
              <a:t>CD con Azure Container Registry</a:t>
            </a:r>
          </a:p>
          <a:p>
            <a:r>
              <a:rPr lang="it-IT" b="1" dirty="0"/>
              <a:t>Azure Container Service</a:t>
            </a:r>
          </a:p>
          <a:p>
            <a:pPr lvl="1"/>
            <a:r>
              <a:rPr lang="it-IT" dirty="0"/>
              <a:t>Full orchestrator</a:t>
            </a:r>
          </a:p>
          <a:p>
            <a:pPr lvl="1"/>
            <a:r>
              <a:rPr lang="it-IT" dirty="0"/>
              <a:t>Basato su Docker Swarm - DC/OS – Kubernetes</a:t>
            </a:r>
          </a:p>
          <a:p>
            <a:pPr lvl="1"/>
            <a:r>
              <a:rPr lang="it-IT" dirty="0"/>
              <a:t>https://docs.microsoft.com/en-us/azure/container-service/dcos-swarm/container-service-deployment</a:t>
            </a:r>
          </a:p>
        </p:txBody>
      </p:sp>
    </p:spTree>
    <p:extLst>
      <p:ext uri="{BB962C8B-B14F-4D97-AF65-F5344CB8AC3E}">
        <p14:creationId xmlns:p14="http://schemas.microsoft.com/office/powerpoint/2010/main" val="2776154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@crad77</a:t>
            </a: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cradle@aspitalia.com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http://aspit.co/netconf-17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7C26C1-AE54-4211-B7D7-E26A81CED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338" y="3146436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Cos</a:t>
            </a:r>
            <a:r>
              <a:rPr lang="it-IT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’è Docker e perchè mi interessa</a:t>
            </a:r>
          </a:p>
          <a:p>
            <a:pPr marL="457200" indent="-457200">
              <a:buFontTx/>
              <a:buChar char="-"/>
            </a:pPr>
            <a:r>
              <a:rPr lang="it-IT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Core </a:t>
            </a:r>
            <a:r>
              <a:rPr lang="en-GB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&amp; Docker</a:t>
            </a:r>
          </a:p>
          <a:p>
            <a:pPr marL="457200" indent="-457200">
              <a:buFontTx/>
              <a:buChar char="-"/>
            </a:pPr>
            <a:r>
              <a:rPr lang="en-GB" sz="32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Portiamo</a:t>
            </a:r>
            <a:r>
              <a:rPr lang="en-GB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un </a:t>
            </a:r>
            <a:r>
              <a:rPr lang="en-GB" sz="32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progetto</a:t>
            </a:r>
            <a:r>
              <a:rPr lang="en-GB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non </a:t>
            </a:r>
            <a:r>
              <a:rPr lang="en-GB" sz="32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banale</a:t>
            </a:r>
            <a:r>
              <a:rPr lang="en-GB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32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r>
              <a:rPr lang="en-GB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Azure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4915871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Disclaimer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Useremo più command line del solito, ma niente paura!</a:t>
            </a:r>
          </a:p>
          <a:p>
            <a:endParaRPr lang="it-IT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it-IT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 comandi sono pochi e semplici!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20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siamo arrivati fin qui?</a:t>
            </a:r>
          </a:p>
        </p:txBody>
      </p:sp>
      <p:pic>
        <p:nvPicPr>
          <p:cNvPr id="1026" name="Picture 2" descr="Image result for vm vs container">
            <a:extLst>
              <a:ext uri="{FF2B5EF4-FFF2-40B4-BE49-F238E27FC236}">
                <a16:creationId xmlns:a16="http://schemas.microsoft.com/office/drawing/2014/main" id="{B6FE7369-5B0F-4197-8DF8-87B422B21D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2073" r="50293" b="1350"/>
          <a:stretch/>
        </p:blipFill>
        <p:spPr bwMode="auto">
          <a:xfrm>
            <a:off x="654570" y="1613941"/>
            <a:ext cx="3757535" cy="442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vm vs container">
            <a:extLst>
              <a:ext uri="{FF2B5EF4-FFF2-40B4-BE49-F238E27FC236}">
                <a16:creationId xmlns:a16="http://schemas.microsoft.com/office/drawing/2014/main" id="{1E3EC531-B2B1-4995-AF94-8738A7FF1B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8" t="1711" r="716" b="1711"/>
          <a:stretch/>
        </p:blipFill>
        <p:spPr bwMode="auto">
          <a:xfrm>
            <a:off x="5748727" y="1613940"/>
            <a:ext cx="3757535" cy="442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A6D1C4C-07F4-44FD-BE1E-2FF96D639804}"/>
                  </a:ext>
                </a:extLst>
              </p14:cNvPr>
              <p14:cNvContentPartPr/>
              <p14:nvPr/>
            </p14:nvContentPartPr>
            <p14:xfrm>
              <a:off x="276582" y="2532565"/>
              <a:ext cx="344160" cy="138564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A6D1C4C-07F4-44FD-BE1E-2FF96D63980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7582" y="2523565"/>
                <a:ext cx="361800" cy="140328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4999053A-B2A1-4F3B-87A1-25567208DFE1}"/>
              </a:ext>
            </a:extLst>
          </p:cNvPr>
          <p:cNvSpPr txBox="1"/>
          <p:nvPr/>
        </p:nvSpPr>
        <p:spPr>
          <a:xfrm>
            <a:off x="5676276" y="2348458"/>
            <a:ext cx="5911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Performance + Lightweight = Service density!!</a:t>
            </a:r>
          </a:p>
        </p:txBody>
      </p:sp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8628A-C74D-4E45-B277-F9DB5729B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Docker == Virtualized Operating System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ADA794-A945-4291-906A-5D90284C680B}"/>
              </a:ext>
            </a:extLst>
          </p:cNvPr>
          <p:cNvSpPr txBox="1"/>
          <p:nvPr/>
        </p:nvSpPr>
        <p:spPr>
          <a:xfrm>
            <a:off x="838200" y="1803816"/>
            <a:ext cx="4968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Kernel namespaces (Linux e Windows)</a:t>
            </a:r>
            <a:endParaRPr lang="en-GB" sz="2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3630A6-CE30-4CAD-8A08-8343600886A5}"/>
              </a:ext>
            </a:extLst>
          </p:cNvPr>
          <p:cNvGrpSpPr/>
          <p:nvPr/>
        </p:nvGrpSpPr>
        <p:grpSpPr>
          <a:xfrm>
            <a:off x="800138" y="2630697"/>
            <a:ext cx="2482731" cy="2622823"/>
            <a:chOff x="800138" y="2630697"/>
            <a:chExt cx="2482731" cy="2622823"/>
          </a:xfrm>
        </p:grpSpPr>
        <p:pic>
          <p:nvPicPr>
            <p:cNvPr id="2050" name="Picture 2" descr="Image result for file system">
              <a:extLst>
                <a:ext uri="{FF2B5EF4-FFF2-40B4-BE49-F238E27FC236}">
                  <a16:creationId xmlns:a16="http://schemas.microsoft.com/office/drawing/2014/main" id="{BD25B429-8C14-4C3D-BB72-14BDD910A9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292" y="2630697"/>
              <a:ext cx="1876425" cy="1876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FDED024-C80D-44F8-8C6B-1F75881A8907}"/>
                </a:ext>
              </a:extLst>
            </p:cNvPr>
            <p:cNvSpPr txBox="1"/>
            <p:nvPr/>
          </p:nvSpPr>
          <p:spPr>
            <a:xfrm>
              <a:off x="800138" y="4791855"/>
              <a:ext cx="2482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dirty="0"/>
                <a:t>Virtual File System</a:t>
              </a:r>
              <a:endParaRPr lang="en-GB" sz="24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08120EF-FC37-4CA4-8EA1-89DC6659AA09}"/>
              </a:ext>
            </a:extLst>
          </p:cNvPr>
          <p:cNvGrpSpPr/>
          <p:nvPr/>
        </p:nvGrpSpPr>
        <p:grpSpPr>
          <a:xfrm>
            <a:off x="4772176" y="2630697"/>
            <a:ext cx="2647648" cy="2612830"/>
            <a:chOff x="4772176" y="2630697"/>
            <a:chExt cx="2647648" cy="2612830"/>
          </a:xfrm>
        </p:grpSpPr>
        <p:pic>
          <p:nvPicPr>
            <p:cNvPr id="2052" name="Picture 4" descr="Image result for cpu">
              <a:extLst>
                <a:ext uri="{FF2B5EF4-FFF2-40B4-BE49-F238E27FC236}">
                  <a16:creationId xmlns:a16="http://schemas.microsoft.com/office/drawing/2014/main" id="{F68D35FD-1012-4EDF-8B84-0BA1289A9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6636" y="2630697"/>
              <a:ext cx="2149587" cy="1756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859688B-CC27-47E6-935D-5C095FD03A52}"/>
                </a:ext>
              </a:extLst>
            </p:cNvPr>
            <p:cNvSpPr txBox="1"/>
            <p:nvPr/>
          </p:nvSpPr>
          <p:spPr>
            <a:xfrm>
              <a:off x="4772176" y="4781862"/>
              <a:ext cx="2647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dirty="0"/>
                <a:t>Virtual Process Tree</a:t>
              </a:r>
              <a:endParaRPr lang="en-GB" sz="24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54ED5DF-BB65-409A-B9B0-E699ED178A02}"/>
              </a:ext>
            </a:extLst>
          </p:cNvPr>
          <p:cNvGrpSpPr/>
          <p:nvPr/>
        </p:nvGrpSpPr>
        <p:grpSpPr>
          <a:xfrm>
            <a:off x="8966201" y="2594628"/>
            <a:ext cx="2167838" cy="2658892"/>
            <a:chOff x="8966201" y="2594628"/>
            <a:chExt cx="2167838" cy="2658892"/>
          </a:xfrm>
        </p:grpSpPr>
        <p:pic>
          <p:nvPicPr>
            <p:cNvPr id="2054" name="Picture 6" descr="Image result for ethernet port">
              <a:extLst>
                <a:ext uri="{FF2B5EF4-FFF2-40B4-BE49-F238E27FC236}">
                  <a16:creationId xmlns:a16="http://schemas.microsoft.com/office/drawing/2014/main" id="{1EC07E44-7D9E-4862-B7E2-BD5D493DB5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3873" y="2594628"/>
              <a:ext cx="1912494" cy="1912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8A25866-3166-4623-9F48-377D97C0C2A4}"/>
                </a:ext>
              </a:extLst>
            </p:cNvPr>
            <p:cNvSpPr txBox="1"/>
            <p:nvPr/>
          </p:nvSpPr>
          <p:spPr>
            <a:xfrm>
              <a:off x="8966201" y="4791855"/>
              <a:ext cx="2167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dirty="0"/>
                <a:t>Virtual Network</a:t>
              </a:r>
              <a:endParaRPr lang="en-GB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89100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DFCCC-113D-450F-9C94-127F2C612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Docker è un runtime per eseguire container</a:t>
            </a:r>
            <a:endParaRPr lang="en-GB" dirty="0"/>
          </a:p>
        </p:txBody>
      </p:sp>
      <p:pic>
        <p:nvPicPr>
          <p:cNvPr id="5" name="Picture 2" descr="Image result for vm vs container">
            <a:extLst>
              <a:ext uri="{FF2B5EF4-FFF2-40B4-BE49-F238E27FC236}">
                <a16:creationId xmlns:a16="http://schemas.microsoft.com/office/drawing/2014/main" id="{B6C89A57-BBC6-4ADD-AD88-9A4714712C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8" t="33571" r="34564" b="47026"/>
          <a:stretch/>
        </p:blipFill>
        <p:spPr bwMode="auto">
          <a:xfrm>
            <a:off x="1023079" y="2175370"/>
            <a:ext cx="1528997" cy="11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87CC43A1-251C-4606-8BEA-FBC53566D6D3}"/>
              </a:ext>
            </a:extLst>
          </p:cNvPr>
          <p:cNvSpPr/>
          <p:nvPr/>
        </p:nvSpPr>
        <p:spPr>
          <a:xfrm>
            <a:off x="2736955" y="2369381"/>
            <a:ext cx="1429062" cy="786355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6" name="Picture 4" descr="Image result for docker container">
            <a:extLst>
              <a:ext uri="{FF2B5EF4-FFF2-40B4-BE49-F238E27FC236}">
                <a16:creationId xmlns:a16="http://schemas.microsoft.com/office/drawing/2014/main" id="{90FB68F9-F6C1-4804-8572-D9E13CCD1D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4487056" y="1932131"/>
            <a:ext cx="2663253" cy="204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docker">
            <a:extLst>
              <a:ext uri="{FF2B5EF4-FFF2-40B4-BE49-F238E27FC236}">
                <a16:creationId xmlns:a16="http://schemas.microsoft.com/office/drawing/2014/main" id="{AB5852BD-EAA0-4625-AF66-6C24FC56C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326" y="1467670"/>
            <a:ext cx="2548163" cy="250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13DF45C4-7EAF-4E1F-902E-694359F72150}"/>
              </a:ext>
            </a:extLst>
          </p:cNvPr>
          <p:cNvSpPr/>
          <p:nvPr/>
        </p:nvSpPr>
        <p:spPr>
          <a:xfrm>
            <a:off x="7314264" y="2369380"/>
            <a:ext cx="1429062" cy="786355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F09FBD-7E17-4DDD-A45B-0B54AC1C8BE8}"/>
              </a:ext>
            </a:extLst>
          </p:cNvPr>
          <p:cNvSpPr txBox="1"/>
          <p:nvPr/>
        </p:nvSpPr>
        <p:spPr>
          <a:xfrm>
            <a:off x="1023079" y="4297181"/>
            <a:ext cx="83545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L’engine è free e open source, senza limitazioni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Esiste una enterprise edition (hosting, support, certification...)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E’ ad oggi lo standard de-facto per applicazioni container based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F14F8-DA11-4690-B94A-4809274D2FE0}"/>
              </a:ext>
            </a:extLst>
          </p:cNvPr>
          <p:cNvSpPr txBox="1"/>
          <p:nvPr/>
        </p:nvSpPr>
        <p:spPr>
          <a:xfrm>
            <a:off x="1407665" y="3349748"/>
            <a:ext cx="759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91093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64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09D63B7-A1BF-4987-A5A5-60B3847D1AB6}"/>
              </a:ext>
            </a:extLst>
          </p:cNvPr>
          <p:cNvSpPr/>
          <p:nvPr/>
        </p:nvSpPr>
        <p:spPr>
          <a:xfrm>
            <a:off x="434715" y="1588957"/>
            <a:ext cx="10919085" cy="40423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0DFCCC-113D-450F-9C94-127F2C612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Cosa vogliamo realizzare</a:t>
            </a:r>
            <a:endParaRPr lang="en-GB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E87EB9-DDE8-4595-8AC5-446471E5AF2E}"/>
              </a:ext>
            </a:extLst>
          </p:cNvPr>
          <p:cNvSpPr/>
          <p:nvPr/>
        </p:nvSpPr>
        <p:spPr>
          <a:xfrm>
            <a:off x="4786858" y="1982216"/>
            <a:ext cx="2198558" cy="9593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Front end</a:t>
            </a:r>
          </a:p>
          <a:p>
            <a:pPr algn="ctr"/>
            <a:r>
              <a:rPr lang="en-GB" dirty="0"/>
              <a:t>ASP.NET Core MVC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694B5F5-2775-4CD6-B288-0934D0139378}"/>
              </a:ext>
            </a:extLst>
          </p:cNvPr>
          <p:cNvSpPr/>
          <p:nvPr/>
        </p:nvSpPr>
        <p:spPr>
          <a:xfrm>
            <a:off x="8686799" y="1982216"/>
            <a:ext cx="2198558" cy="9593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Back end</a:t>
            </a:r>
          </a:p>
          <a:p>
            <a:pPr algn="ctr"/>
            <a:r>
              <a:rPr lang="en-GB" dirty="0"/>
              <a:t>ASP.NET Core MVC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3B3A06E-48A6-4DCF-AB1B-196904680C01}"/>
              </a:ext>
            </a:extLst>
          </p:cNvPr>
          <p:cNvGrpSpPr/>
          <p:nvPr/>
        </p:nvGrpSpPr>
        <p:grpSpPr>
          <a:xfrm>
            <a:off x="8686799" y="4176436"/>
            <a:ext cx="2198558" cy="959370"/>
            <a:chOff x="8686798" y="3484802"/>
            <a:chExt cx="2198558" cy="95937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9EF0B03-2CE1-40DE-B3B2-937DF8817D52}"/>
                </a:ext>
              </a:extLst>
            </p:cNvPr>
            <p:cNvSpPr/>
            <p:nvPr/>
          </p:nvSpPr>
          <p:spPr>
            <a:xfrm>
              <a:off x="8686798" y="3484802"/>
              <a:ext cx="2198558" cy="95937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098" name="Picture 2" descr="Image result for mongodb">
              <a:extLst>
                <a:ext uri="{FF2B5EF4-FFF2-40B4-BE49-F238E27FC236}">
                  <a16:creationId xmlns:a16="http://schemas.microsoft.com/office/drawing/2014/main" id="{9619A1D6-36CE-4ADD-9324-C7CAD1CD23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1749" y="3686060"/>
              <a:ext cx="2006185" cy="544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2375BAF-5BC5-4C1F-8B78-3B927995E9E2}"/>
              </a:ext>
            </a:extLst>
          </p:cNvPr>
          <p:cNvGrpSpPr/>
          <p:nvPr/>
        </p:nvGrpSpPr>
        <p:grpSpPr>
          <a:xfrm>
            <a:off x="4786858" y="4189339"/>
            <a:ext cx="2198558" cy="959370"/>
            <a:chOff x="4786858" y="3484802"/>
            <a:chExt cx="2198558" cy="959370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E05DC59-DB12-41F6-B870-16CEB3469FEE}"/>
                </a:ext>
              </a:extLst>
            </p:cNvPr>
            <p:cNvSpPr/>
            <p:nvPr/>
          </p:nvSpPr>
          <p:spPr>
            <a:xfrm>
              <a:off x="4786858" y="3484802"/>
              <a:ext cx="2198558" cy="95937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100" name="Picture 4" descr="Image result for redis">
              <a:extLst>
                <a:ext uri="{FF2B5EF4-FFF2-40B4-BE49-F238E27FC236}">
                  <a16:creationId xmlns:a16="http://schemas.microsoft.com/office/drawing/2014/main" id="{E9DE2F3B-1D4A-40D7-A436-B2D4081D65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291" y="3645567"/>
              <a:ext cx="1908747" cy="637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623D336-CAFF-4180-80C1-205280A30F7E}"/>
              </a:ext>
            </a:extLst>
          </p:cNvPr>
          <p:cNvGrpSpPr/>
          <p:nvPr/>
        </p:nvGrpSpPr>
        <p:grpSpPr>
          <a:xfrm>
            <a:off x="737015" y="1982216"/>
            <a:ext cx="2198558" cy="959370"/>
            <a:chOff x="1606445" y="3463743"/>
            <a:chExt cx="2198558" cy="95937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53B2DDB9-516A-4184-995C-4E7A4C3AB2A0}"/>
                </a:ext>
              </a:extLst>
            </p:cNvPr>
            <p:cNvSpPr/>
            <p:nvPr/>
          </p:nvSpPr>
          <p:spPr>
            <a:xfrm>
              <a:off x="1606445" y="3463743"/>
              <a:ext cx="2198558" cy="959370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102" name="Picture 6" descr="Image result for nginx">
              <a:extLst>
                <a:ext uri="{FF2B5EF4-FFF2-40B4-BE49-F238E27FC236}">
                  <a16:creationId xmlns:a16="http://schemas.microsoft.com/office/drawing/2014/main" id="{573C6B9D-87E1-43F6-AC6D-2438D8B04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664" y="3691961"/>
              <a:ext cx="2106119" cy="484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B171FE40-0F92-4238-A313-0AAE97CC06E0}"/>
              </a:ext>
            </a:extLst>
          </p:cNvPr>
          <p:cNvSpPr/>
          <p:nvPr/>
        </p:nvSpPr>
        <p:spPr>
          <a:xfrm>
            <a:off x="3146684" y="2068723"/>
            <a:ext cx="1429062" cy="786355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78A49508-8FE0-4285-9827-7C2DE370B644}"/>
              </a:ext>
            </a:extLst>
          </p:cNvPr>
          <p:cNvSpPr/>
          <p:nvPr/>
        </p:nvSpPr>
        <p:spPr>
          <a:xfrm>
            <a:off x="7121576" y="2059493"/>
            <a:ext cx="1429062" cy="786355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45F18BCB-F862-4C56-8BC9-86C18E82D530}"/>
              </a:ext>
            </a:extLst>
          </p:cNvPr>
          <p:cNvSpPr/>
          <p:nvPr/>
        </p:nvSpPr>
        <p:spPr>
          <a:xfrm rot="5400000">
            <a:off x="5405786" y="3331457"/>
            <a:ext cx="960701" cy="514346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5A969F90-02AB-4009-A0F1-189070D0833E}"/>
              </a:ext>
            </a:extLst>
          </p:cNvPr>
          <p:cNvSpPr/>
          <p:nvPr/>
        </p:nvSpPr>
        <p:spPr>
          <a:xfrm rot="5400000">
            <a:off x="9305728" y="3331457"/>
            <a:ext cx="960701" cy="514346"/>
          </a:xfrm>
          <a:prstGeom prst="rightArrow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04" name="Picture 8" descr="Image result for new azure logo">
            <a:extLst>
              <a:ext uri="{FF2B5EF4-FFF2-40B4-BE49-F238E27FC236}">
                <a16:creationId xmlns:a16="http://schemas.microsoft.com/office/drawing/2014/main" id="{F0FB649F-DC98-4CF5-A00D-042931ABC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92" b="95866" l="4624" r="96724">
                        <a14:foregroundMark x1="16763" y1="77003" x2="33911" y2="403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47" y="4650149"/>
            <a:ext cx="1045173" cy="77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754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3BC38-48F5-4FF0-8F12-B91B52EB7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Orchestration: Docker Swarm</a:t>
            </a:r>
            <a:endParaRPr lang="en-GB" dirty="0"/>
          </a:p>
        </p:txBody>
      </p:sp>
      <p:pic>
        <p:nvPicPr>
          <p:cNvPr id="1026" name="Picture 2" descr="Image result for docker swarm master">
            <a:extLst>
              <a:ext uri="{FF2B5EF4-FFF2-40B4-BE49-F238E27FC236}">
                <a16:creationId xmlns:a16="http://schemas.microsoft.com/office/drawing/2014/main" id="{CE4C5AA9-AC18-4E6E-B42D-CE2307673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278" y="4282188"/>
            <a:ext cx="1457839" cy="143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Image result for docker">
            <a:extLst>
              <a:ext uri="{FF2B5EF4-FFF2-40B4-BE49-F238E27FC236}">
                <a16:creationId xmlns:a16="http://schemas.microsoft.com/office/drawing/2014/main" id="{49217AA4-9342-492A-A0D4-8FD6D380E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62" y="2673245"/>
            <a:ext cx="1135509" cy="111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docker swarm master">
            <a:extLst>
              <a:ext uri="{FF2B5EF4-FFF2-40B4-BE49-F238E27FC236}">
                <a16:creationId xmlns:a16="http://schemas.microsoft.com/office/drawing/2014/main" id="{98F06349-E6CC-482C-9CAF-201947FBB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39" y="4282187"/>
            <a:ext cx="1457839" cy="143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Image result for docker">
            <a:extLst>
              <a:ext uri="{FF2B5EF4-FFF2-40B4-BE49-F238E27FC236}">
                <a16:creationId xmlns:a16="http://schemas.microsoft.com/office/drawing/2014/main" id="{7488B688-0765-4816-848D-43BCF09EB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1" y="2673244"/>
            <a:ext cx="1135509" cy="111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Image result for docker">
            <a:extLst>
              <a:ext uri="{FF2B5EF4-FFF2-40B4-BE49-F238E27FC236}">
                <a16:creationId xmlns:a16="http://schemas.microsoft.com/office/drawing/2014/main" id="{6BBA8488-476D-484D-8DD9-910F1B437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220" y="2673243"/>
            <a:ext cx="1135509" cy="111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mage result for docker">
            <a:extLst>
              <a:ext uri="{FF2B5EF4-FFF2-40B4-BE49-F238E27FC236}">
                <a16:creationId xmlns:a16="http://schemas.microsoft.com/office/drawing/2014/main" id="{9446B7A4-634F-43F9-973E-47A0D932C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49" y="2673245"/>
            <a:ext cx="1135509" cy="111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Image result for docker">
            <a:extLst>
              <a:ext uri="{FF2B5EF4-FFF2-40B4-BE49-F238E27FC236}">
                <a16:creationId xmlns:a16="http://schemas.microsoft.com/office/drawing/2014/main" id="{65891C5D-1938-4FDD-8A80-92050D41E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078" y="2673244"/>
            <a:ext cx="1135509" cy="111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mage result for docker container">
            <a:extLst>
              <a:ext uri="{FF2B5EF4-FFF2-40B4-BE49-F238E27FC236}">
                <a16:creationId xmlns:a16="http://schemas.microsoft.com/office/drawing/2014/main" id="{B7021C22-F445-4032-8CE5-3BCA6FD895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2522341" y="2126203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Image result for docker container">
            <a:extLst>
              <a:ext uri="{FF2B5EF4-FFF2-40B4-BE49-F238E27FC236}">
                <a16:creationId xmlns:a16="http://schemas.microsoft.com/office/drawing/2014/main" id="{6DA0291B-6EA2-491D-AFAE-28BC2AF0AC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3080255" y="2132000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Image result for docker container">
            <a:extLst>
              <a:ext uri="{FF2B5EF4-FFF2-40B4-BE49-F238E27FC236}">
                <a16:creationId xmlns:a16="http://schemas.microsoft.com/office/drawing/2014/main" id="{BDDAFB0C-49BB-48A5-90CF-5A00214EA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2848687" y="1753847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mage result for docker container">
            <a:extLst>
              <a:ext uri="{FF2B5EF4-FFF2-40B4-BE49-F238E27FC236}">
                <a16:creationId xmlns:a16="http://schemas.microsoft.com/office/drawing/2014/main" id="{C491B8F1-4E1C-4940-B01E-135B8A80AE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4243472" y="2120406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Image result for docker container">
            <a:extLst>
              <a:ext uri="{FF2B5EF4-FFF2-40B4-BE49-F238E27FC236}">
                <a16:creationId xmlns:a16="http://schemas.microsoft.com/office/drawing/2014/main" id="{BB3DFABB-6182-4BF9-BBF0-F13B6C01AA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4801386" y="2126203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Image result for docker container">
            <a:extLst>
              <a:ext uri="{FF2B5EF4-FFF2-40B4-BE49-F238E27FC236}">
                <a16:creationId xmlns:a16="http://schemas.microsoft.com/office/drawing/2014/main" id="{E54846FA-5D4B-41F5-999B-6FCE920288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6144017" y="2120406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Image result for docker container">
            <a:extLst>
              <a:ext uri="{FF2B5EF4-FFF2-40B4-BE49-F238E27FC236}">
                <a16:creationId xmlns:a16="http://schemas.microsoft.com/office/drawing/2014/main" id="{A5B661ED-F0B8-428E-B885-09E688EBB4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7486648" y="2120406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Image result for docker container">
            <a:extLst>
              <a:ext uri="{FF2B5EF4-FFF2-40B4-BE49-F238E27FC236}">
                <a16:creationId xmlns:a16="http://schemas.microsoft.com/office/drawing/2014/main" id="{02070C08-EE53-4CE2-BC0E-DD712E1E0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8044562" y="2126203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Image result for docker container">
            <a:extLst>
              <a:ext uri="{FF2B5EF4-FFF2-40B4-BE49-F238E27FC236}">
                <a16:creationId xmlns:a16="http://schemas.microsoft.com/office/drawing/2014/main" id="{BDA64029-E419-4E66-982D-4C4D604EF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7486648" y="1713572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Image result for docker container">
            <a:extLst>
              <a:ext uri="{FF2B5EF4-FFF2-40B4-BE49-F238E27FC236}">
                <a16:creationId xmlns:a16="http://schemas.microsoft.com/office/drawing/2014/main" id="{271B64A2-1522-4D40-AF91-559A2A0FD0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t="14245" r="8161" b="4687"/>
          <a:stretch/>
        </p:blipFill>
        <p:spPr bwMode="auto">
          <a:xfrm>
            <a:off x="8044562" y="1719369"/>
            <a:ext cx="557914" cy="42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1CB506A-E8CA-44A8-8ED1-4768EE40DFBF}"/>
              </a:ext>
            </a:extLst>
          </p:cNvPr>
          <p:cNvCxnSpPr>
            <a:cxnSpLocks/>
            <a:stCxn id="6" idx="0"/>
            <a:endCxn id="5" idx="2"/>
          </p:cNvCxnSpPr>
          <p:nvPr/>
        </p:nvCxnSpPr>
        <p:spPr>
          <a:xfrm flipH="1" flipV="1">
            <a:off x="3160117" y="3790910"/>
            <a:ext cx="3851242" cy="4912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0C3A68A-FE96-4F2E-B900-CFE378A0BF69}"/>
              </a:ext>
            </a:extLst>
          </p:cNvPr>
          <p:cNvCxnSpPr>
            <a:cxnSpLocks/>
            <a:stCxn id="6" idx="0"/>
            <a:endCxn id="8" idx="2"/>
          </p:cNvCxnSpPr>
          <p:nvPr/>
        </p:nvCxnSpPr>
        <p:spPr>
          <a:xfrm flipH="1" flipV="1">
            <a:off x="4791546" y="3790909"/>
            <a:ext cx="2219813" cy="4912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9A66B91-D6A5-484C-89DF-DAB73787BFE5}"/>
              </a:ext>
            </a:extLst>
          </p:cNvPr>
          <p:cNvCxnSpPr>
            <a:cxnSpLocks/>
            <a:stCxn id="6" idx="0"/>
            <a:endCxn id="9" idx="2"/>
          </p:cNvCxnSpPr>
          <p:nvPr/>
        </p:nvCxnSpPr>
        <p:spPr>
          <a:xfrm flipH="1" flipV="1">
            <a:off x="6422975" y="3790908"/>
            <a:ext cx="588384" cy="4912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Straight Arrow Connector 1024">
            <a:extLst>
              <a:ext uri="{FF2B5EF4-FFF2-40B4-BE49-F238E27FC236}">
                <a16:creationId xmlns:a16="http://schemas.microsoft.com/office/drawing/2014/main" id="{9FEBD0AD-ED92-443D-A430-407B03FB5C1B}"/>
              </a:ext>
            </a:extLst>
          </p:cNvPr>
          <p:cNvCxnSpPr>
            <a:cxnSpLocks/>
            <a:stCxn id="6" idx="0"/>
            <a:endCxn id="10" idx="2"/>
          </p:cNvCxnSpPr>
          <p:nvPr/>
        </p:nvCxnSpPr>
        <p:spPr>
          <a:xfrm flipV="1">
            <a:off x="7011359" y="3790910"/>
            <a:ext cx="1043045" cy="4912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Straight Arrow Connector 1027">
            <a:extLst>
              <a:ext uri="{FF2B5EF4-FFF2-40B4-BE49-F238E27FC236}">
                <a16:creationId xmlns:a16="http://schemas.microsoft.com/office/drawing/2014/main" id="{0BDD1796-0BCF-4469-8A60-418EE98CB667}"/>
              </a:ext>
            </a:extLst>
          </p:cNvPr>
          <p:cNvCxnSpPr>
            <a:cxnSpLocks/>
            <a:stCxn id="6" idx="0"/>
            <a:endCxn id="11" idx="2"/>
          </p:cNvCxnSpPr>
          <p:nvPr/>
        </p:nvCxnSpPr>
        <p:spPr>
          <a:xfrm flipV="1">
            <a:off x="7011359" y="3790909"/>
            <a:ext cx="2674474" cy="4912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8" name="Straight Arrow Connector 1047">
            <a:extLst>
              <a:ext uri="{FF2B5EF4-FFF2-40B4-BE49-F238E27FC236}">
                <a16:creationId xmlns:a16="http://schemas.microsoft.com/office/drawing/2014/main" id="{94B532B5-24BE-4EA1-945F-BE0102561698}"/>
              </a:ext>
            </a:extLst>
          </p:cNvPr>
          <p:cNvCxnSpPr>
            <a:cxnSpLocks/>
            <a:stCxn id="1046" idx="1"/>
            <a:endCxn id="6" idx="3"/>
          </p:cNvCxnSpPr>
          <p:nvPr/>
        </p:nvCxnSpPr>
        <p:spPr>
          <a:xfrm flipH="1">
            <a:off x="7740278" y="5000466"/>
            <a:ext cx="17822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9F199E1C-FFC6-4326-B744-58EEBDE27F55}"/>
              </a:ext>
            </a:extLst>
          </p:cNvPr>
          <p:cNvGrpSpPr/>
          <p:nvPr/>
        </p:nvGrpSpPr>
        <p:grpSpPr>
          <a:xfrm>
            <a:off x="9522502" y="4440208"/>
            <a:ext cx="1120515" cy="1120515"/>
            <a:chOff x="7723682" y="4440208"/>
            <a:chExt cx="1120515" cy="1120515"/>
          </a:xfrm>
        </p:grpSpPr>
        <p:pic>
          <p:nvPicPr>
            <p:cNvPr id="1046" name="Picture 4" descr="Image result for terminal">
              <a:extLst>
                <a:ext uri="{FF2B5EF4-FFF2-40B4-BE49-F238E27FC236}">
                  <a16:creationId xmlns:a16="http://schemas.microsoft.com/office/drawing/2014/main" id="{F54E223D-51D2-4949-BDF0-FBB250F203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3682" y="4440208"/>
              <a:ext cx="1120515" cy="1120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" name="TextBox 1048">
              <a:extLst>
                <a:ext uri="{FF2B5EF4-FFF2-40B4-BE49-F238E27FC236}">
                  <a16:creationId xmlns:a16="http://schemas.microsoft.com/office/drawing/2014/main" id="{EE89A89A-3740-46F8-8034-19B8138C3D1C}"/>
                </a:ext>
              </a:extLst>
            </p:cNvPr>
            <p:cNvSpPr txBox="1"/>
            <p:nvPr/>
          </p:nvSpPr>
          <p:spPr>
            <a:xfrm>
              <a:off x="7802898" y="4843617"/>
              <a:ext cx="8392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Docker</a:t>
              </a:r>
            </a:p>
            <a:p>
              <a:r>
                <a:rPr lang="en-GB" dirty="0">
                  <a:solidFill>
                    <a:schemeClr val="bg1"/>
                  </a:solidFill>
                </a:rPr>
                <a:t>CLI</a:t>
              </a:r>
            </a:p>
          </p:txBody>
        </p:sp>
      </p:grpSp>
      <p:sp>
        <p:nvSpPr>
          <p:cNvPr id="1054" name="TextBox 1053">
            <a:extLst>
              <a:ext uri="{FF2B5EF4-FFF2-40B4-BE49-F238E27FC236}">
                <a16:creationId xmlns:a16="http://schemas.microsoft.com/office/drawing/2014/main" id="{8211B06A-8293-41FF-852E-7A02B6E0D77E}"/>
              </a:ext>
            </a:extLst>
          </p:cNvPr>
          <p:cNvSpPr txBox="1"/>
          <p:nvPr/>
        </p:nvSpPr>
        <p:spPr>
          <a:xfrm>
            <a:off x="370480" y="4677299"/>
            <a:ext cx="9354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Swarm</a:t>
            </a:r>
          </a:p>
          <a:p>
            <a:pPr algn="ctr"/>
            <a:r>
              <a:rPr lang="en-GB" dirty="0"/>
              <a:t>Masters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A361142-CA58-4D5D-A6CE-AD3605F7FE5F}"/>
              </a:ext>
            </a:extLst>
          </p:cNvPr>
          <p:cNvSpPr txBox="1"/>
          <p:nvPr/>
        </p:nvSpPr>
        <p:spPr>
          <a:xfrm>
            <a:off x="425110" y="2908909"/>
            <a:ext cx="826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Swarm</a:t>
            </a:r>
          </a:p>
          <a:p>
            <a:pPr algn="ctr"/>
            <a:r>
              <a:rPr lang="en-GB" dirty="0"/>
              <a:t>Agents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92946B0-BD7B-4E1A-B457-2FC429A0036F}"/>
              </a:ext>
            </a:extLst>
          </p:cNvPr>
          <p:cNvSpPr txBox="1"/>
          <p:nvPr/>
        </p:nvSpPr>
        <p:spPr>
          <a:xfrm>
            <a:off x="256762" y="1818524"/>
            <a:ext cx="1162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Running</a:t>
            </a:r>
          </a:p>
          <a:p>
            <a:pPr algn="ctr"/>
            <a:r>
              <a:rPr lang="en-GB" dirty="0"/>
              <a:t>containers</a:t>
            </a:r>
          </a:p>
        </p:txBody>
      </p:sp>
    </p:spTree>
    <p:extLst>
      <p:ext uri="{BB962C8B-B14F-4D97-AF65-F5344CB8AC3E}">
        <p14:creationId xmlns:p14="http://schemas.microsoft.com/office/powerpoint/2010/main" val="4108625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434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Consolas</vt:lpstr>
      <vt:lpstr>Segoe UI Light</vt:lpstr>
      <vt:lpstr>Tema di Office</vt:lpstr>
      <vt:lpstr>PowerPoint Presentation</vt:lpstr>
      <vt:lpstr>PowerPoint Presentation</vt:lpstr>
      <vt:lpstr>PowerPoint Presentation</vt:lpstr>
      <vt:lpstr>Come siamo arrivati fin qui?</vt:lpstr>
      <vt:lpstr>Docker == Virtualized Operating System</vt:lpstr>
      <vt:lpstr>Docker è un runtime per eseguire container</vt:lpstr>
      <vt:lpstr>PowerPoint Presentation</vt:lpstr>
      <vt:lpstr>Cosa vogliamo realizzare</vt:lpstr>
      <vt:lpstr>Orchestration: Docker Swarm</vt:lpstr>
      <vt:lpstr>Recap</vt:lpstr>
      <vt:lpstr>Recap - Comandi</vt:lpstr>
      <vt:lpstr>Recap – Su Azure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Marco De Sanctis</cp:lastModifiedBy>
  <cp:revision>57</cp:revision>
  <dcterms:created xsi:type="dcterms:W3CDTF">2017-03-25T10:26:14Z</dcterms:created>
  <dcterms:modified xsi:type="dcterms:W3CDTF">2017-10-26T18:08:26Z</dcterms:modified>
</cp:coreProperties>
</file>