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69" r:id="rId3"/>
    <p:sldId id="289" r:id="rId4"/>
    <p:sldId id="290" r:id="rId5"/>
    <p:sldId id="278" r:id="rId6"/>
    <p:sldId id="281" r:id="rId7"/>
    <p:sldId id="261" r:id="rId8"/>
    <p:sldId id="282" r:id="rId9"/>
    <p:sldId id="274" r:id="rId10"/>
    <p:sldId id="283" r:id="rId11"/>
    <p:sldId id="275" r:id="rId12"/>
    <p:sldId id="284" r:id="rId13"/>
    <p:sldId id="276" r:id="rId14"/>
    <p:sldId id="285" r:id="rId15"/>
    <p:sldId id="277" r:id="rId16"/>
    <p:sldId id="286" r:id="rId17"/>
    <p:sldId id="280" r:id="rId18"/>
    <p:sldId id="287" r:id="rId19"/>
    <p:sldId id="279" r:id="rId20"/>
    <p:sldId id="288" r:id="rId21"/>
    <p:sldId id="271" r:id="rId2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5FC5"/>
    <a:srgbClr val="214263"/>
    <a:srgbClr val="541764"/>
    <a:srgbClr val="FFAF4E"/>
    <a:srgbClr val="16CC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89" d="100"/>
          <a:sy n="89" d="100"/>
        </p:scale>
        <p:origin x="406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A0F723-D203-40DC-991B-A58E274D6627}" type="datetimeFigureOut">
              <a:rPr lang="it-IT" smtClean="0"/>
              <a:t>26/10/2017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3A8D60-CBF8-4442-AF5D-1F60FE5FB7A8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6852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264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5861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255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  <a:effectLst>
            <a:glow rad="63500">
              <a:srgbClr val="541764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01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111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520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26/10/2017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10" name="Rettangolo 9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1" name="Immagin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07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6" name="Rettangolo 5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078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26/10/2017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75152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368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759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/>
              <a:t>Modifica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064AC-3FCB-4614-8842-A1085921C17E}" type="datetimeFigureOut">
              <a:rPr lang="it-IT" smtClean="0"/>
              <a:t>26/10/2017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0090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541764"/>
          </a:solidFill>
          <a:latin typeface="Segoe UI Light" panose="020B0502040204020203" pitchFamily="34" charset="0"/>
          <a:ea typeface="+mj-ea"/>
          <a:cs typeface="Segoe UI Light" panose="020B05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mailto:danieleb@aspitalia.com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entityframework-plus.net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aspit.co/netconf-17" TargetMode="External"/><Relationship Id="rId2" Type="http://schemas.openxmlformats.org/officeDocument/2006/relationships/hyperlink" Target="mailto:daniele@aspitalia.com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github.com/aspnet/EntityFrameworkCore/wiki/Roadmap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5595457"/>
            <a:ext cx="5150840" cy="1262543"/>
          </a:xfrm>
          <a:prstGeom prst="rect">
            <a:avLst/>
          </a:prstGeom>
          <a:solidFill>
            <a:srgbClr val="2142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Title 1"/>
          <p:cNvSpPr>
            <a:spLocks noGrp="1"/>
          </p:cNvSpPr>
          <p:nvPr/>
        </p:nvSpPr>
        <p:spPr>
          <a:xfrm>
            <a:off x="535552" y="1064144"/>
            <a:ext cx="8008373" cy="25363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Benvenuti!</a:t>
            </a:r>
            <a:endParaRPr lang="en-US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1" name="Subtitle 2"/>
          <p:cNvSpPr>
            <a:spLocks noGrp="1"/>
          </p:cNvSpPr>
          <p:nvPr/>
        </p:nvSpPr>
        <p:spPr>
          <a:xfrm>
            <a:off x="535552" y="3823026"/>
            <a:ext cx="6765360" cy="1319426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Stefano Mostarda</a:t>
            </a:r>
          </a:p>
          <a:p>
            <a:r>
              <a:rPr lang="en-US" sz="2000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ASP.NET MVP</a:t>
            </a:r>
          </a:p>
          <a:p>
            <a:r>
              <a:rPr lang="en-US" sz="2000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  <a:hlinkClick r:id="rId2"/>
              </a:rPr>
              <a:t>stefano@aspitalia.com</a:t>
            </a:r>
            <a:r>
              <a:rPr lang="en-US" sz="2000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| @sm15455</a:t>
            </a:r>
          </a:p>
        </p:txBody>
      </p:sp>
      <p:pic>
        <p:nvPicPr>
          <p:cNvPr id="16" name="Immagin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00" y="5960490"/>
            <a:ext cx="3001096" cy="62091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6065E83-71A0-44C0-B0A0-DAA6650C46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4558" y="3104490"/>
            <a:ext cx="4134427" cy="3820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0184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/>
        </p:nvSpPr>
        <p:spPr>
          <a:xfrm>
            <a:off x="535552" y="1064144"/>
            <a:ext cx="10600380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Demo – </a:t>
            </a:r>
            <a:r>
              <a:rPr lang="it-IT" sz="8000" b="1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Table</a:t>
            </a:r>
            <a:r>
              <a:rPr lang="it-IT" sz="8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it-IT" sz="8000" b="1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splitting</a:t>
            </a:r>
            <a:endParaRPr lang="en-US" sz="80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Subtitle 2"/>
          <p:cNvSpPr>
            <a:spLocks noGrp="1"/>
          </p:cNvSpPr>
          <p:nvPr/>
        </p:nvSpPr>
        <p:spPr>
          <a:xfrm>
            <a:off x="535552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B94421-B50C-4748-9520-3562BC05EB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8782" y="3046331"/>
            <a:ext cx="4134427" cy="3820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2910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Model </a:t>
            </a:r>
            <a:r>
              <a:rPr lang="it-IT" dirty="0" err="1"/>
              <a:t>level</a:t>
            </a:r>
            <a:r>
              <a:rPr lang="it-IT" dirty="0"/>
              <a:t> </a:t>
            </a:r>
            <a:r>
              <a:rPr lang="it-IT" dirty="0" err="1"/>
              <a:t>filters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/>
              <a:t>Imposta filtro su una </a:t>
            </a:r>
            <a:r>
              <a:rPr lang="it-IT" dirty="0" err="1"/>
              <a:t>entity</a:t>
            </a:r>
            <a:endParaRPr lang="it-IT" dirty="0"/>
          </a:p>
          <a:p>
            <a:r>
              <a:rPr lang="it-IT" dirty="0"/>
              <a:t>Filtro sempre applicato</a:t>
            </a:r>
          </a:p>
          <a:p>
            <a:r>
              <a:rPr lang="it-IT" dirty="0"/>
              <a:t>Ignorato se si usa </a:t>
            </a:r>
            <a:r>
              <a:rPr lang="it-IT" dirty="0" err="1"/>
              <a:t>IgnoreQueryFilters</a:t>
            </a:r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7216380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/>
        </p:nvSpPr>
        <p:spPr>
          <a:xfrm>
            <a:off x="535552" y="1064144"/>
            <a:ext cx="10600380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 fontScale="92500"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Demo – Model-</a:t>
            </a:r>
            <a:r>
              <a:rPr lang="it-IT" sz="8000" b="1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level</a:t>
            </a:r>
            <a:r>
              <a:rPr lang="it-IT" sz="8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it-IT" sz="8000" b="1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filters</a:t>
            </a:r>
            <a:endParaRPr lang="en-US" sz="80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Subtitle 2"/>
          <p:cNvSpPr>
            <a:spLocks noGrp="1"/>
          </p:cNvSpPr>
          <p:nvPr/>
        </p:nvSpPr>
        <p:spPr>
          <a:xfrm>
            <a:off x="535552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B94421-B50C-4748-9520-3562BC05EB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8782" y="3046331"/>
            <a:ext cx="4134427" cy="3820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6565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String</a:t>
            </a:r>
            <a:r>
              <a:rPr lang="it-IT" dirty="0"/>
              <a:t> </a:t>
            </a:r>
            <a:r>
              <a:rPr lang="it-IT" dirty="0" err="1"/>
              <a:t>interpolation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/>
              <a:t>La </a:t>
            </a:r>
            <a:r>
              <a:rPr lang="it-IT" dirty="0" err="1"/>
              <a:t>string</a:t>
            </a:r>
            <a:r>
              <a:rPr lang="it-IT" dirty="0"/>
              <a:t> </a:t>
            </a:r>
            <a:r>
              <a:rPr lang="it-IT" dirty="0" err="1"/>
              <a:t>interpolation</a:t>
            </a:r>
            <a:r>
              <a:rPr lang="it-IT" dirty="0"/>
              <a:t> ora genera parametri</a:t>
            </a:r>
          </a:p>
          <a:p>
            <a:r>
              <a:rPr lang="it-IT" dirty="0"/>
              <a:t>Usata in </a:t>
            </a:r>
            <a:r>
              <a:rPr lang="it-IT" dirty="0" err="1"/>
              <a:t>FromSql</a:t>
            </a:r>
            <a:r>
              <a:rPr lang="it-IT" dirty="0"/>
              <a:t> e </a:t>
            </a:r>
            <a:r>
              <a:rPr lang="it-IT" dirty="0" err="1"/>
              <a:t>ExecuteSqlCommand</a:t>
            </a:r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048511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/>
        </p:nvSpPr>
        <p:spPr>
          <a:xfrm>
            <a:off x="535552" y="1064144"/>
            <a:ext cx="10600380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 fontScale="85000" lnSpcReduction="10000"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Demo – </a:t>
            </a:r>
            <a:r>
              <a:rPr lang="it-IT" sz="8000" b="1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String</a:t>
            </a:r>
            <a:r>
              <a:rPr lang="it-IT" sz="8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it-IT" sz="8000" b="1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interpolation</a:t>
            </a:r>
            <a:endParaRPr lang="en-US" sz="80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Subtitle 2"/>
          <p:cNvSpPr>
            <a:spLocks noGrp="1"/>
          </p:cNvSpPr>
          <p:nvPr/>
        </p:nvSpPr>
        <p:spPr>
          <a:xfrm>
            <a:off x="535552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B94421-B50C-4748-9520-3562BC05EB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8782" y="3046331"/>
            <a:ext cx="4134427" cy="3820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9459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Explicit</a:t>
            </a:r>
            <a:r>
              <a:rPr lang="it-IT" dirty="0"/>
              <a:t> </a:t>
            </a:r>
            <a:r>
              <a:rPr lang="it-IT" dirty="0" err="1"/>
              <a:t>query</a:t>
            </a:r>
            <a:r>
              <a:rPr lang="it-IT" dirty="0"/>
              <a:t> compilation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808453"/>
            <a:ext cx="10515600" cy="4351338"/>
          </a:xfrm>
        </p:spPr>
        <p:txBody>
          <a:bodyPr>
            <a:normAutofit/>
          </a:bodyPr>
          <a:lstStyle/>
          <a:p>
            <a:r>
              <a:rPr lang="it-IT" dirty="0" err="1"/>
              <a:t>EFCore</a:t>
            </a:r>
            <a:r>
              <a:rPr lang="it-IT" dirty="0"/>
              <a:t> compila e mette in cache le </a:t>
            </a:r>
            <a:r>
              <a:rPr lang="it-IT" dirty="0" err="1"/>
              <a:t>query</a:t>
            </a:r>
            <a:endParaRPr lang="it-IT" dirty="0"/>
          </a:p>
          <a:p>
            <a:r>
              <a:rPr lang="it-IT" dirty="0"/>
              <a:t>Compilazione esplicita</a:t>
            </a:r>
          </a:p>
          <a:p>
            <a:pPr lvl="1"/>
            <a:r>
              <a:rPr lang="it-IT" dirty="0"/>
              <a:t>Assegna risultato compilazione a variabile</a:t>
            </a:r>
          </a:p>
          <a:p>
            <a:pPr lvl="1"/>
            <a:r>
              <a:rPr lang="it-IT" dirty="0"/>
              <a:t>Non usa cache</a:t>
            </a:r>
          </a:p>
          <a:p>
            <a:pPr lvl="1"/>
            <a:r>
              <a:rPr lang="it-IT" dirty="0"/>
              <a:t>Ottimizza prestazioni per mancanza di </a:t>
            </a:r>
            <a:r>
              <a:rPr lang="it-IT" dirty="0" err="1"/>
              <a:t>lookup</a:t>
            </a:r>
            <a:r>
              <a:rPr lang="it-IT" dirty="0"/>
              <a:t> in cache</a:t>
            </a:r>
          </a:p>
          <a:p>
            <a:pPr lvl="1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1255819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/>
        </p:nvSpPr>
        <p:spPr>
          <a:xfrm>
            <a:off x="535552" y="1064144"/>
            <a:ext cx="10600380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 fontScale="70000" lnSpcReduction="20000"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Demo – </a:t>
            </a:r>
            <a:r>
              <a:rPr lang="it-IT" sz="8000" b="1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Explicit</a:t>
            </a:r>
            <a:r>
              <a:rPr lang="it-IT" sz="8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it-IT" sz="8000" b="1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query</a:t>
            </a:r>
            <a:r>
              <a:rPr lang="it-IT" sz="8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compilation</a:t>
            </a:r>
            <a:endParaRPr lang="en-US" sz="80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Subtitle 2"/>
          <p:cNvSpPr>
            <a:spLocks noGrp="1"/>
          </p:cNvSpPr>
          <p:nvPr/>
        </p:nvSpPr>
        <p:spPr>
          <a:xfrm>
            <a:off x="535552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B94421-B50C-4748-9520-3562BC05EB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8782" y="3046331"/>
            <a:ext cx="4134427" cy="3820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9859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Object </a:t>
            </a:r>
            <a:r>
              <a:rPr lang="it-IT" dirty="0" err="1"/>
              <a:t>graph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808453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it-IT" dirty="0" err="1"/>
              <a:t>Attach</a:t>
            </a:r>
            <a:endParaRPr lang="it-IT" dirty="0"/>
          </a:p>
          <a:p>
            <a:pPr lvl="1"/>
            <a:r>
              <a:rPr lang="it-IT" dirty="0"/>
              <a:t>Lo stato di un oggetto attaccato al contesto viene definito dalla chiave</a:t>
            </a:r>
          </a:p>
          <a:p>
            <a:pPr lvl="2"/>
            <a:r>
              <a:rPr lang="it-IT" dirty="0" err="1"/>
              <a:t>Added</a:t>
            </a:r>
            <a:r>
              <a:rPr lang="it-IT" dirty="0"/>
              <a:t> se uguale al valore di default del tipo</a:t>
            </a:r>
          </a:p>
          <a:p>
            <a:pPr lvl="2"/>
            <a:r>
              <a:rPr lang="it-IT" dirty="0" err="1"/>
              <a:t>Unchanged</a:t>
            </a:r>
            <a:r>
              <a:rPr lang="it-IT" dirty="0"/>
              <a:t> in caso contrario</a:t>
            </a:r>
          </a:p>
          <a:p>
            <a:r>
              <a:rPr lang="it-IT" dirty="0"/>
              <a:t>Update</a:t>
            </a:r>
          </a:p>
          <a:p>
            <a:pPr lvl="1"/>
            <a:r>
              <a:rPr lang="it-IT" dirty="0"/>
              <a:t>Lo stato di un oggetto attaccato al contesto viene definito dalla chiave</a:t>
            </a:r>
          </a:p>
          <a:p>
            <a:pPr lvl="2"/>
            <a:r>
              <a:rPr lang="it-IT" dirty="0" err="1"/>
              <a:t>Added</a:t>
            </a:r>
            <a:r>
              <a:rPr lang="it-IT" dirty="0"/>
              <a:t> se uguale al valore di default del tipo</a:t>
            </a:r>
          </a:p>
          <a:p>
            <a:pPr lvl="2"/>
            <a:r>
              <a:rPr lang="it-IT" dirty="0" err="1"/>
              <a:t>Modified</a:t>
            </a:r>
            <a:r>
              <a:rPr lang="it-IT" dirty="0"/>
              <a:t> in caso contrario</a:t>
            </a:r>
          </a:p>
          <a:p>
            <a:endParaRPr lang="it-IT" dirty="0"/>
          </a:p>
          <a:p>
            <a:r>
              <a:rPr lang="it-IT" dirty="0" err="1"/>
              <a:t>Add</a:t>
            </a:r>
            <a:endParaRPr lang="it-IT" dirty="0"/>
          </a:p>
          <a:p>
            <a:pPr lvl="1"/>
            <a:r>
              <a:rPr lang="it-IT" dirty="0"/>
              <a:t>Lo stato di un oggetto è sempre </a:t>
            </a:r>
            <a:r>
              <a:rPr lang="it-IT" dirty="0" err="1"/>
              <a:t>Added</a:t>
            </a:r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7842222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/>
        </p:nvSpPr>
        <p:spPr>
          <a:xfrm>
            <a:off x="535552" y="1064144"/>
            <a:ext cx="10600380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Demo – Object </a:t>
            </a:r>
            <a:r>
              <a:rPr lang="it-IT" sz="8000" b="1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graph</a:t>
            </a:r>
            <a:endParaRPr lang="en-US" sz="80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Subtitle 2"/>
          <p:cNvSpPr>
            <a:spLocks noGrp="1"/>
          </p:cNvSpPr>
          <p:nvPr/>
        </p:nvSpPr>
        <p:spPr>
          <a:xfrm>
            <a:off x="535552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B94421-B50C-4748-9520-3562BC05EB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8782" y="3046331"/>
            <a:ext cx="4134427" cy="3820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2413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T&amp;T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808453"/>
            <a:ext cx="10515600" cy="4351338"/>
          </a:xfrm>
        </p:spPr>
        <p:txBody>
          <a:bodyPr>
            <a:normAutofit/>
          </a:bodyPr>
          <a:lstStyle/>
          <a:p>
            <a:r>
              <a:rPr lang="it-IT" dirty="0"/>
              <a:t>Libreria </a:t>
            </a:r>
            <a:r>
              <a:rPr lang="it-IT" dirty="0" err="1"/>
              <a:t>Entity</a:t>
            </a:r>
            <a:r>
              <a:rPr lang="it-IT" dirty="0"/>
              <a:t> Framework Plus</a:t>
            </a:r>
          </a:p>
          <a:p>
            <a:pPr lvl="1"/>
            <a:r>
              <a:rPr lang="it-IT" dirty="0">
                <a:hlinkClick r:id="rId2"/>
              </a:rPr>
              <a:t>http://entityframework-plus.net/</a:t>
            </a:r>
            <a:endParaRPr lang="it-IT" dirty="0"/>
          </a:p>
          <a:p>
            <a:r>
              <a:rPr lang="it-IT" dirty="0"/>
              <a:t>Future (</a:t>
            </a:r>
            <a:r>
              <a:rPr lang="it-IT" dirty="0" err="1"/>
              <a:t>Batching</a:t>
            </a:r>
            <a:r>
              <a:rPr lang="it-IT" dirty="0"/>
              <a:t> </a:t>
            </a:r>
            <a:r>
              <a:rPr lang="it-IT" dirty="0" err="1"/>
              <a:t>query</a:t>
            </a:r>
            <a:r>
              <a:rPr lang="it-IT" dirty="0"/>
              <a:t>)</a:t>
            </a:r>
          </a:p>
          <a:p>
            <a:r>
              <a:rPr lang="it-IT" dirty="0" err="1"/>
              <a:t>Batching</a:t>
            </a:r>
            <a:r>
              <a:rPr lang="it-IT" dirty="0"/>
              <a:t> Update e Delete</a:t>
            </a:r>
          </a:p>
          <a:p>
            <a:pPr lvl="1"/>
            <a:r>
              <a:rPr lang="it-IT" dirty="0"/>
              <a:t>Specifica espressione dei record da aggiornare/cancellare</a:t>
            </a:r>
          </a:p>
          <a:p>
            <a:pPr lvl="1"/>
            <a:r>
              <a:rPr lang="it-IT" dirty="0"/>
              <a:t>Specifica i campi da aggiornare (se update)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848914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/>
        </p:nvSpPr>
        <p:spPr>
          <a:xfrm>
            <a:off x="535552" y="1064144"/>
            <a:ext cx="7217530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 fontScale="92500"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Stefano Mostarda</a:t>
            </a:r>
            <a:endParaRPr lang="en-US" sz="80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Subtitle 2"/>
          <p:cNvSpPr>
            <a:spLocks noGrp="1"/>
          </p:cNvSpPr>
          <p:nvPr/>
        </p:nvSpPr>
        <p:spPr>
          <a:xfrm>
            <a:off x="535552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B94421-B50C-4748-9520-3562BC05EB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8782" y="3046331"/>
            <a:ext cx="4134427" cy="3820058"/>
          </a:xfrm>
          <a:prstGeom prst="rect">
            <a:avLst/>
          </a:prstGeom>
        </p:spPr>
      </p:pic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BE5EC93F-8AE6-4DF7-9F51-1CCEFD1EC279}"/>
              </a:ext>
            </a:extLst>
          </p:cNvPr>
          <p:cNvSpPr txBox="1">
            <a:spLocks/>
          </p:cNvSpPr>
          <p:nvPr/>
        </p:nvSpPr>
        <p:spPr>
          <a:xfrm>
            <a:off x="535552" y="2419350"/>
            <a:ext cx="1051560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Autore di Aspitalia.com</a:t>
            </a:r>
          </a:p>
          <a:p>
            <a:r>
              <a:rPr lang="it-IT" dirty="0" err="1"/>
              <a:t>Owned</a:t>
            </a:r>
            <a:r>
              <a:rPr lang="it-IT" dirty="0"/>
              <a:t> </a:t>
            </a:r>
            <a:r>
              <a:rPr lang="it-IT" dirty="0" err="1"/>
              <a:t>types</a:t>
            </a:r>
            <a:endParaRPr lang="it-IT" dirty="0"/>
          </a:p>
          <a:p>
            <a:r>
              <a:rPr lang="it-IT" dirty="0" err="1"/>
              <a:t>Table</a:t>
            </a:r>
            <a:r>
              <a:rPr lang="it-IT" dirty="0"/>
              <a:t> </a:t>
            </a:r>
            <a:r>
              <a:rPr lang="it-IT" dirty="0" err="1"/>
              <a:t>splitting</a:t>
            </a:r>
            <a:endParaRPr lang="it-IT" dirty="0"/>
          </a:p>
          <a:p>
            <a:r>
              <a:rPr lang="it-IT" dirty="0"/>
              <a:t>Model-Level </a:t>
            </a:r>
            <a:r>
              <a:rPr lang="it-IT" dirty="0" err="1"/>
              <a:t>filters</a:t>
            </a:r>
            <a:endParaRPr lang="it-IT" dirty="0"/>
          </a:p>
          <a:p>
            <a:r>
              <a:rPr lang="it-IT" dirty="0" err="1"/>
              <a:t>String</a:t>
            </a:r>
            <a:r>
              <a:rPr lang="it-IT" dirty="0"/>
              <a:t> </a:t>
            </a:r>
            <a:r>
              <a:rPr lang="it-IT" dirty="0" err="1"/>
              <a:t>interpolation</a:t>
            </a:r>
            <a:endParaRPr lang="it-IT" dirty="0"/>
          </a:p>
          <a:p>
            <a:r>
              <a:rPr lang="it-IT" dirty="0" err="1"/>
              <a:t>Explicit</a:t>
            </a:r>
            <a:r>
              <a:rPr lang="it-IT" dirty="0"/>
              <a:t> </a:t>
            </a:r>
            <a:r>
              <a:rPr lang="it-IT" dirty="0" err="1"/>
              <a:t>query</a:t>
            </a:r>
            <a:r>
              <a:rPr lang="it-IT" dirty="0"/>
              <a:t> </a:t>
            </a:r>
            <a:r>
              <a:rPr lang="it-IT" dirty="0" err="1"/>
              <a:t>compiation</a:t>
            </a:r>
            <a:endParaRPr lang="it-IT" dirty="0"/>
          </a:p>
          <a:p>
            <a:r>
              <a:rPr lang="it-IT" dirty="0"/>
              <a:t>Object </a:t>
            </a:r>
            <a:r>
              <a:rPr lang="it-IT" dirty="0" err="1"/>
              <a:t>graph</a:t>
            </a:r>
            <a:endParaRPr lang="it-IT" dirty="0"/>
          </a:p>
          <a:p>
            <a:r>
              <a:rPr lang="it-IT" dirty="0" err="1"/>
              <a:t>Entity</a:t>
            </a:r>
            <a:r>
              <a:rPr lang="it-IT" dirty="0"/>
              <a:t> Framework Core T&amp;T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800063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/>
        </p:nvSpPr>
        <p:spPr>
          <a:xfrm>
            <a:off x="535552" y="1064144"/>
            <a:ext cx="10600380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Demo – T&amp;T</a:t>
            </a:r>
            <a:endParaRPr lang="en-US" sz="80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Subtitle 2"/>
          <p:cNvSpPr>
            <a:spLocks noGrp="1"/>
          </p:cNvSpPr>
          <p:nvPr/>
        </p:nvSpPr>
        <p:spPr>
          <a:xfrm>
            <a:off x="535552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B94421-B50C-4748-9520-3562BC05EB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8782" y="3046331"/>
            <a:ext cx="4134427" cy="3820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9570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/>
        </p:nvSpPr>
        <p:spPr>
          <a:xfrm>
            <a:off x="535552" y="1064144"/>
            <a:ext cx="3979297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Grazie!</a:t>
            </a:r>
            <a:endParaRPr lang="en-US" sz="80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Subtitle 2"/>
          <p:cNvSpPr>
            <a:spLocks noGrp="1"/>
          </p:cNvSpPr>
          <p:nvPr/>
        </p:nvSpPr>
        <p:spPr>
          <a:xfrm>
            <a:off x="535552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@sm15455</a:t>
            </a:r>
          </a:p>
          <a:p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  <a:hlinkClick r:id="rId2"/>
              </a:rPr>
              <a:t>stefano@aspitalia.com</a:t>
            </a:r>
            <a:endParaRPr lang="en-US" sz="32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endParaRPr lang="en-US" sz="32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endParaRPr lang="en-US" sz="32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endParaRPr lang="en-US" sz="32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3200" b="1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Materiale</a:t>
            </a:r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200" b="1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su</a:t>
            </a:r>
            <a:endParaRPr lang="en-US" sz="32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  <a:hlinkClick r:id="rId3"/>
              </a:rPr>
              <a:t>http://aspit.co/netconf-17</a:t>
            </a:r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7C26C1-AE54-4211-B7D7-E26A81CED6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2338" y="3146436"/>
            <a:ext cx="4134427" cy="3820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0881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>
            <a:spLocks noGrp="1"/>
          </p:cNvSpPr>
          <p:nvPr/>
        </p:nvSpPr>
        <p:spPr>
          <a:xfrm>
            <a:off x="535552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BE5EC93F-8AE6-4DF7-9F51-1CCEFD1EC279}"/>
              </a:ext>
            </a:extLst>
          </p:cNvPr>
          <p:cNvSpPr txBox="1">
            <a:spLocks/>
          </p:cNvSpPr>
          <p:nvPr/>
        </p:nvSpPr>
        <p:spPr>
          <a:xfrm>
            <a:off x="1448884" y="3672894"/>
            <a:ext cx="8459262" cy="559963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t-IT" dirty="0">
                <a:hlinkClick r:id="rId2"/>
              </a:rPr>
              <a:t>https://github.com/aspnet/EntityFrameworkCore/wiki/Roadmap</a:t>
            </a:r>
            <a:endParaRPr lang="it-IT" dirty="0"/>
          </a:p>
          <a:p>
            <a:pPr algn="ctr"/>
            <a:endParaRPr lang="it-IT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B027497-EDA1-49D6-852C-2C16D9CE20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3361"/>
            <a:ext cx="12192000" cy="2528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960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/>
        </p:nvSpPr>
        <p:spPr>
          <a:xfrm>
            <a:off x="535552" y="1064144"/>
            <a:ext cx="3979297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Agenda</a:t>
            </a:r>
            <a:endParaRPr lang="en-US" sz="80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Subtitle 2"/>
          <p:cNvSpPr>
            <a:spLocks noGrp="1"/>
          </p:cNvSpPr>
          <p:nvPr/>
        </p:nvSpPr>
        <p:spPr>
          <a:xfrm>
            <a:off x="535552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B94421-B50C-4748-9520-3562BC05EB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8782" y="3046331"/>
            <a:ext cx="4134427" cy="3820058"/>
          </a:xfrm>
          <a:prstGeom prst="rect">
            <a:avLst/>
          </a:prstGeom>
        </p:spPr>
      </p:pic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BE5EC93F-8AE6-4DF7-9F51-1CCEFD1EC279}"/>
              </a:ext>
            </a:extLst>
          </p:cNvPr>
          <p:cNvSpPr txBox="1">
            <a:spLocks/>
          </p:cNvSpPr>
          <p:nvPr/>
        </p:nvSpPr>
        <p:spPr>
          <a:xfrm>
            <a:off x="535552" y="2419350"/>
            <a:ext cx="1051560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err="1"/>
              <a:t>Logging</a:t>
            </a:r>
            <a:endParaRPr lang="it-IT" dirty="0"/>
          </a:p>
          <a:p>
            <a:r>
              <a:rPr lang="it-IT" dirty="0" err="1"/>
              <a:t>Owned</a:t>
            </a:r>
            <a:r>
              <a:rPr lang="it-IT" dirty="0"/>
              <a:t> </a:t>
            </a:r>
            <a:r>
              <a:rPr lang="it-IT" dirty="0" err="1"/>
              <a:t>types</a:t>
            </a:r>
            <a:endParaRPr lang="it-IT" dirty="0"/>
          </a:p>
          <a:p>
            <a:r>
              <a:rPr lang="it-IT" dirty="0" err="1"/>
              <a:t>Table</a:t>
            </a:r>
            <a:r>
              <a:rPr lang="it-IT" dirty="0"/>
              <a:t> </a:t>
            </a:r>
            <a:r>
              <a:rPr lang="it-IT" dirty="0" err="1"/>
              <a:t>splitting</a:t>
            </a:r>
            <a:endParaRPr lang="it-IT" dirty="0"/>
          </a:p>
          <a:p>
            <a:r>
              <a:rPr lang="it-IT" dirty="0"/>
              <a:t>Model </a:t>
            </a:r>
            <a:r>
              <a:rPr lang="it-IT"/>
              <a:t>level</a:t>
            </a:r>
            <a:r>
              <a:rPr lang="it-IT" dirty="0"/>
              <a:t> </a:t>
            </a:r>
            <a:r>
              <a:rPr lang="it-IT" dirty="0" err="1"/>
              <a:t>filters</a:t>
            </a:r>
            <a:endParaRPr lang="it-IT" dirty="0"/>
          </a:p>
          <a:p>
            <a:r>
              <a:rPr lang="it-IT" dirty="0" err="1"/>
              <a:t>String</a:t>
            </a:r>
            <a:r>
              <a:rPr lang="it-IT" dirty="0"/>
              <a:t> </a:t>
            </a:r>
            <a:r>
              <a:rPr lang="it-IT" dirty="0" err="1"/>
              <a:t>interpolation</a:t>
            </a:r>
            <a:endParaRPr lang="it-IT" dirty="0"/>
          </a:p>
          <a:p>
            <a:r>
              <a:rPr lang="it-IT" dirty="0" err="1"/>
              <a:t>Explicit</a:t>
            </a:r>
            <a:r>
              <a:rPr lang="it-IT" dirty="0"/>
              <a:t> </a:t>
            </a:r>
            <a:r>
              <a:rPr lang="it-IT" dirty="0" err="1"/>
              <a:t>query</a:t>
            </a:r>
            <a:r>
              <a:rPr lang="it-IT" dirty="0"/>
              <a:t> </a:t>
            </a:r>
            <a:r>
              <a:rPr lang="it-IT" dirty="0" err="1"/>
              <a:t>compiation</a:t>
            </a:r>
            <a:endParaRPr lang="it-IT" dirty="0"/>
          </a:p>
          <a:p>
            <a:r>
              <a:rPr lang="it-IT" dirty="0"/>
              <a:t>Object </a:t>
            </a:r>
            <a:r>
              <a:rPr lang="it-IT" dirty="0" err="1"/>
              <a:t>graph</a:t>
            </a:r>
            <a:endParaRPr lang="it-IT" dirty="0"/>
          </a:p>
          <a:p>
            <a:r>
              <a:rPr lang="it-IT" dirty="0" err="1"/>
              <a:t>Entity</a:t>
            </a:r>
            <a:r>
              <a:rPr lang="it-IT" dirty="0"/>
              <a:t> Framework Core T&amp;T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8766575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Logging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808453"/>
            <a:ext cx="10515600" cy="4351338"/>
          </a:xfrm>
        </p:spPr>
        <p:txBody>
          <a:bodyPr>
            <a:normAutofit/>
          </a:bodyPr>
          <a:lstStyle/>
          <a:p>
            <a:r>
              <a:rPr lang="it-IT" dirty="0"/>
              <a:t>Log eventi pipeline di esecuzione</a:t>
            </a:r>
          </a:p>
          <a:p>
            <a:pPr lvl="1"/>
            <a:r>
              <a:rPr lang="it-IT" dirty="0"/>
              <a:t>Compilazione </a:t>
            </a:r>
            <a:r>
              <a:rPr lang="it-IT" dirty="0" err="1"/>
              <a:t>query</a:t>
            </a:r>
            <a:endParaRPr lang="it-IT" dirty="0"/>
          </a:p>
          <a:p>
            <a:pPr lvl="1"/>
            <a:r>
              <a:rPr lang="it-IT" dirty="0"/>
              <a:t>Gestione connessione</a:t>
            </a:r>
          </a:p>
          <a:p>
            <a:pPr lvl="1"/>
            <a:r>
              <a:rPr lang="it-IT" dirty="0"/>
              <a:t>Esecuzione </a:t>
            </a:r>
            <a:r>
              <a:rPr lang="it-IT" dirty="0" err="1"/>
              <a:t>query</a:t>
            </a:r>
            <a:endParaRPr lang="it-IT" dirty="0"/>
          </a:p>
          <a:p>
            <a:r>
              <a:rPr lang="it-IT" dirty="0"/>
              <a:t>Filtrabile per tipologia di evento della pipeline</a:t>
            </a:r>
          </a:p>
          <a:p>
            <a:r>
              <a:rPr lang="it-IT" dirty="0"/>
              <a:t>Filtrabile per tipo di interazione con il database</a:t>
            </a:r>
          </a:p>
          <a:p>
            <a:r>
              <a:rPr lang="it-IT" dirty="0"/>
              <a:t>Basato su </a:t>
            </a:r>
            <a:r>
              <a:rPr lang="it-IT" dirty="0" err="1"/>
              <a:t>ILoggerFactory</a:t>
            </a:r>
            <a:r>
              <a:rPr lang="it-IT" dirty="0"/>
              <a:t> e </a:t>
            </a:r>
            <a:r>
              <a:rPr lang="it-IT" dirty="0" err="1"/>
              <a:t>ILogger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8025127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/>
        </p:nvSpPr>
        <p:spPr>
          <a:xfrm>
            <a:off x="535552" y="1064144"/>
            <a:ext cx="8423851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Demo - </a:t>
            </a:r>
            <a:r>
              <a:rPr lang="it-IT" sz="8000" b="1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Logging</a:t>
            </a:r>
            <a:endParaRPr lang="en-US" sz="80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Subtitle 2"/>
          <p:cNvSpPr>
            <a:spLocks noGrp="1"/>
          </p:cNvSpPr>
          <p:nvPr/>
        </p:nvSpPr>
        <p:spPr>
          <a:xfrm>
            <a:off x="535552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B94421-B50C-4748-9520-3562BC05EB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8782" y="3046331"/>
            <a:ext cx="4134427" cy="3820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761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Owned</a:t>
            </a:r>
            <a:r>
              <a:rPr lang="it-IT" dirty="0"/>
              <a:t> </a:t>
            </a:r>
            <a:r>
              <a:rPr lang="it-IT" dirty="0" err="1"/>
              <a:t>types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/>
              <a:t>Implementazione dei Value </a:t>
            </a:r>
            <a:r>
              <a:rPr lang="it-IT" dirty="0" err="1"/>
              <a:t>Type</a:t>
            </a:r>
            <a:r>
              <a:rPr lang="it-IT" dirty="0"/>
              <a:t> in DDD</a:t>
            </a:r>
          </a:p>
          <a:p>
            <a:r>
              <a:rPr lang="it-IT" dirty="0"/>
              <a:t>Simili ai </a:t>
            </a:r>
            <a:r>
              <a:rPr lang="it-IT" dirty="0" err="1"/>
              <a:t>Complex</a:t>
            </a:r>
            <a:r>
              <a:rPr lang="it-IT" dirty="0"/>
              <a:t> </a:t>
            </a:r>
            <a:r>
              <a:rPr lang="it-IT" dirty="0" err="1"/>
              <a:t>Types</a:t>
            </a:r>
            <a:r>
              <a:rPr lang="it-IT" dirty="0"/>
              <a:t> di EF6</a:t>
            </a:r>
          </a:p>
          <a:p>
            <a:r>
              <a:rPr lang="it-IT" dirty="0"/>
              <a:t>Possono referenziare altre </a:t>
            </a:r>
            <a:r>
              <a:rPr lang="it-IT" dirty="0" err="1"/>
              <a:t>Entity</a:t>
            </a:r>
            <a:endParaRPr lang="it-IT" dirty="0"/>
          </a:p>
          <a:p>
            <a:r>
              <a:rPr lang="it-IT" dirty="0"/>
              <a:t>Possono risiedere su tabella esterna</a:t>
            </a:r>
          </a:p>
          <a:p>
            <a:r>
              <a:rPr lang="it-IT" dirty="0"/>
              <a:t>SEMPRE recuperati insieme alla </a:t>
            </a:r>
            <a:r>
              <a:rPr lang="it-IT" dirty="0" err="1"/>
              <a:t>Entity</a:t>
            </a:r>
            <a:r>
              <a:rPr lang="it-IT" dirty="0"/>
              <a:t> padre</a:t>
            </a:r>
          </a:p>
        </p:txBody>
      </p:sp>
    </p:spTree>
    <p:extLst>
      <p:ext uri="{BB962C8B-B14F-4D97-AF65-F5344CB8AC3E}">
        <p14:creationId xmlns:p14="http://schemas.microsoft.com/office/powerpoint/2010/main" val="21160406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/>
        </p:nvSpPr>
        <p:spPr>
          <a:xfrm>
            <a:off x="535552" y="1064144"/>
            <a:ext cx="10600380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Demo – </a:t>
            </a:r>
            <a:r>
              <a:rPr lang="it-IT" sz="8000" b="1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Owned</a:t>
            </a:r>
            <a:r>
              <a:rPr lang="it-IT" sz="8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it-IT" sz="8000" b="1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types</a:t>
            </a:r>
            <a:endParaRPr lang="en-US" sz="80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Subtitle 2"/>
          <p:cNvSpPr>
            <a:spLocks noGrp="1"/>
          </p:cNvSpPr>
          <p:nvPr/>
        </p:nvSpPr>
        <p:spPr>
          <a:xfrm>
            <a:off x="535552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B94421-B50C-4748-9520-3562BC05EB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8782" y="3046331"/>
            <a:ext cx="4134427" cy="3820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874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Table</a:t>
            </a:r>
            <a:r>
              <a:rPr lang="it-IT" dirty="0"/>
              <a:t> </a:t>
            </a:r>
            <a:r>
              <a:rPr lang="it-IT" dirty="0" err="1"/>
              <a:t>splitting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/>
              <a:t>Divide i dati di una </a:t>
            </a:r>
            <a:r>
              <a:rPr lang="it-IT" dirty="0" err="1"/>
              <a:t>Entity</a:t>
            </a:r>
            <a:r>
              <a:rPr lang="it-IT" dirty="0"/>
              <a:t> su più tabelle</a:t>
            </a:r>
          </a:p>
          <a:p>
            <a:r>
              <a:rPr lang="it-IT" dirty="0"/>
              <a:t>Ottimizzazione </a:t>
            </a:r>
            <a:r>
              <a:rPr lang="it-IT" dirty="0" err="1"/>
              <a:t>query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85588155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2263</TotalTime>
  <Words>362</Words>
  <Application>Microsoft Office PowerPoint</Application>
  <PresentationFormat>Widescreen</PresentationFormat>
  <Paragraphs>88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Segoe UI Light</vt:lpstr>
      <vt:lpstr>Tema di Office</vt:lpstr>
      <vt:lpstr>PowerPoint Presentation</vt:lpstr>
      <vt:lpstr>PowerPoint Presentation</vt:lpstr>
      <vt:lpstr>PowerPoint Presentation</vt:lpstr>
      <vt:lpstr>PowerPoint Presentation</vt:lpstr>
      <vt:lpstr>Logging</vt:lpstr>
      <vt:lpstr>PowerPoint Presentation</vt:lpstr>
      <vt:lpstr>Owned types</vt:lpstr>
      <vt:lpstr>PowerPoint Presentation</vt:lpstr>
      <vt:lpstr>Table splitting</vt:lpstr>
      <vt:lpstr>PowerPoint Presentation</vt:lpstr>
      <vt:lpstr>Model level filters</vt:lpstr>
      <vt:lpstr>PowerPoint Presentation</vt:lpstr>
      <vt:lpstr>String interpolation</vt:lpstr>
      <vt:lpstr>PowerPoint Presentation</vt:lpstr>
      <vt:lpstr>Explicit query compilation</vt:lpstr>
      <vt:lpstr>PowerPoint Presentation</vt:lpstr>
      <vt:lpstr>Object graph</vt:lpstr>
      <vt:lpstr>PowerPoint Presentation</vt:lpstr>
      <vt:lpstr>T&amp;T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Matteo Tumiati</dc:creator>
  <cp:lastModifiedBy>Stefano Mostarda</cp:lastModifiedBy>
  <cp:revision>47</cp:revision>
  <dcterms:created xsi:type="dcterms:W3CDTF">2017-03-25T10:26:14Z</dcterms:created>
  <dcterms:modified xsi:type="dcterms:W3CDTF">2017-10-27T09:48:23Z</dcterms:modified>
</cp:coreProperties>
</file>