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ink/ink1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276" r:id="rId2"/>
    <p:sldId id="277" r:id="rId3"/>
    <p:sldId id="278" r:id="rId4"/>
    <p:sldId id="281" r:id="rId5"/>
    <p:sldId id="279" r:id="rId6"/>
    <p:sldId id="282" r:id="rId7"/>
    <p:sldId id="280" r:id="rId8"/>
    <p:sldId id="257" r:id="rId9"/>
    <p:sldId id="283" r:id="rId10"/>
    <p:sldId id="284" r:id="rId11"/>
    <p:sldId id="285" r:id="rId12"/>
    <p:sldId id="271" r:id="rId13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100FE"/>
    <a:srgbClr val="651E7C"/>
    <a:srgbClr val="7100E6"/>
    <a:srgbClr val="5424D2"/>
    <a:srgbClr val="3D4A5A"/>
    <a:srgbClr val="8B0EBE"/>
    <a:srgbClr val="512CD4"/>
    <a:srgbClr val="541764"/>
    <a:srgbClr val="865FC5"/>
    <a:srgbClr val="4473C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87" d="100"/>
          <a:sy n="87" d="100"/>
        </p:scale>
        <p:origin x="2988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BD9CB3FE-CAF1-4963-AA6E-A6FEA2342CBD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03461E8-682C-4769-98DE-58705AFF613A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829EFA-DA18-405A-A722-4700EC126128}" type="datetimeFigureOut">
              <a:rPr lang="it-IT" smtClean="0"/>
              <a:t>11/04/2021</a:t>
            </a:fld>
            <a:endParaRPr lang="it-IT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48630BB-4D6A-4F4A-AC6D-F422C377AD37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575E653-C13C-4D7B-BC1E-91C26A81158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8F44E0C-AD63-4E3D-9F67-67C842216652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2183483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04-10T12:15:58.868"/>
    </inkml:context>
    <inkml:brush xml:id="br0">
      <inkml:brushProperty name="width" value="0.15875" units="cm"/>
      <inkml:brushProperty name="height" value="0.15875" units="cm"/>
      <inkml:brushProperty name="color" value="#E71224"/>
      <inkml:brushProperty name="ignorePressure" value="1"/>
    </inkml:brush>
  </inkml:definitions>
  <inkml:trace contextRef="#ctx0" brushRef="#br0">2394 110,'-9'-1,"0"0,-1 0,1-1,-16-4,-15-4,-454-38,-5 36,498 12,-129-1,-307 5,395 0,-1 1,1 3,1 1,0 2,0 1,1 2,1 2,0 1,2 2,0 1,1 2,2 1,0 2,2 1,-31 30,55-46,1 1,-1 0,2 0,-1 0,2 0,0 1,0 0,1 0,-3 16,-2 20,-3 49,11-86,-2 15,1 0,1 0,2 1,0-1,2 0,1 0,2 0,0 0,2-1,1 0,1 0,1-1,17 26,-9-19,1-1,1 0,2-2,1 0,2-2,1 0,0-2,2-1,1-1,55 31,10-10,1-3,188 51,220 17,369-8,12-77,1907-29,-2672 4,-1-4,-1-5,0-5,0-5,-2-5,205-72,-288 86,0-2,60-34,-84 43,-1-1,1 0,-1 0,-1 0,1-1,-1-1,-1 1,1-1,-1 0,-1 0,1-1,-2 1,1-1,5-16,1-37,-3 0,-3-1,-2 1,-13-116,9 166,-2 0,1 0,-2 1,0-1,0 1,-1-1,0 1,-1 1,-1-1,0 1,0 0,-1 0,0 1,-1 0,0 0,-1 1,0 0,0 1,-19-11,-17-7,-2 2,0 2,-72-22,118 42,-485-146,-520-91,620 168,-3 16,-672-12,-118 67,442 2,680-1,0 1,1 3,-1 3,1 1,-68 23,98-26,3-2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5A0F723-D203-40DC-991B-A58E274D6627}" type="datetimeFigureOut">
              <a:rPr lang="it-IT" smtClean="0"/>
              <a:t>11/04/2021</a:t>
            </a:fld>
            <a:endParaRPr lang="it-IT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3A8D60-CBF8-4442-AF5D-1F60FE5FB7A8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168529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">
    <p:bg>
      <p:bgPr>
        <a:gradFill flip="none" rotWithShape="1">
          <a:gsLst>
            <a:gs pos="0">
              <a:srgbClr val="5424D2"/>
            </a:gs>
            <a:gs pos="100000">
              <a:srgbClr val="7100E6"/>
            </a:gs>
          </a:gsLst>
          <a:lin ang="189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>
            <a:extLst>
              <a:ext uri="{FF2B5EF4-FFF2-40B4-BE49-F238E27FC236}">
                <a16:creationId xmlns:a16="http://schemas.microsoft.com/office/drawing/2014/main" id="{DEDC0FE1-D45D-4DCD-AF9A-417131C4957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0" y="3304015"/>
            <a:ext cx="5715000" cy="209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7E401FA9-9E0C-4295-B8DD-91FEAD4A1A23}"/>
              </a:ext>
            </a:extLst>
          </p:cNvPr>
          <p:cNvSpPr/>
          <p:nvPr userDrawn="1"/>
        </p:nvSpPr>
        <p:spPr>
          <a:xfrm>
            <a:off x="0" y="5399515"/>
            <a:ext cx="6477000" cy="1458486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9" name="Immagine 15">
            <a:extLst>
              <a:ext uri="{FF2B5EF4-FFF2-40B4-BE49-F238E27FC236}">
                <a16:creationId xmlns:a16="http://schemas.microsoft.com/office/drawing/2014/main" id="{E4D382AD-20CB-48CD-9066-1018512AF75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6192" y="5895176"/>
            <a:ext cx="3001096" cy="620917"/>
          </a:xfrm>
          <a:prstGeom prst="rect">
            <a:avLst/>
          </a:prstGeom>
        </p:spPr>
      </p:pic>
      <p:sp>
        <p:nvSpPr>
          <p:cNvPr id="11" name="Title 10">
            <a:extLst>
              <a:ext uri="{FF2B5EF4-FFF2-40B4-BE49-F238E27FC236}">
                <a16:creationId xmlns:a16="http://schemas.microsoft.com/office/drawing/2014/main" id="{383A6901-F2D1-45F0-B72F-766C1878A7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4618" y="1091165"/>
            <a:ext cx="6591300" cy="13255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2700218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64AC-3FCB-4614-8842-A1085921C17E}" type="datetimeFigureOut">
              <a:rPr lang="it-IT" smtClean="0"/>
              <a:t>11/04/2021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B1822-AEFD-43C6-A73A-6E81A3CA0552}" type="slidenum">
              <a:rPr lang="it-IT" smtClean="0"/>
              <a:t>‹#›</a:t>
            </a:fld>
            <a:endParaRPr lang="it-IT"/>
          </a:p>
        </p:txBody>
      </p:sp>
      <p:sp>
        <p:nvSpPr>
          <p:cNvPr id="8" name="Rettangolo 7"/>
          <p:cNvSpPr/>
          <p:nvPr userDrawn="1"/>
        </p:nvSpPr>
        <p:spPr>
          <a:xfrm>
            <a:off x="0" y="6176963"/>
            <a:ext cx="12192000" cy="681037"/>
          </a:xfrm>
          <a:prstGeom prst="rect">
            <a:avLst/>
          </a:prstGeom>
          <a:gradFill>
            <a:gsLst>
              <a:gs pos="0">
                <a:srgbClr val="5424D2"/>
              </a:gs>
              <a:gs pos="100000">
                <a:srgbClr val="7100E6"/>
              </a:gs>
            </a:gsLst>
            <a:lin ang="189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9" name="Immagin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1879" y="6247422"/>
            <a:ext cx="2610571" cy="540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53680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64AC-3FCB-4614-8842-A1085921C17E}" type="datetimeFigureOut">
              <a:rPr lang="it-IT" smtClean="0"/>
              <a:t>11/04/2021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B1822-AEFD-43C6-A73A-6E81A3CA0552}" type="slidenum">
              <a:rPr lang="it-IT" smtClean="0"/>
              <a:t>‹#›</a:t>
            </a:fld>
            <a:endParaRPr lang="it-IT"/>
          </a:p>
        </p:txBody>
      </p:sp>
      <p:sp>
        <p:nvSpPr>
          <p:cNvPr id="8" name="Rettangolo 7"/>
          <p:cNvSpPr/>
          <p:nvPr userDrawn="1"/>
        </p:nvSpPr>
        <p:spPr>
          <a:xfrm>
            <a:off x="0" y="6176963"/>
            <a:ext cx="12192000" cy="681037"/>
          </a:xfrm>
          <a:prstGeom prst="rect">
            <a:avLst/>
          </a:prstGeom>
          <a:gradFill>
            <a:gsLst>
              <a:gs pos="0">
                <a:srgbClr val="5424D2"/>
              </a:gs>
              <a:gs pos="100000">
                <a:srgbClr val="7100E6"/>
              </a:gs>
            </a:gsLst>
            <a:lin ang="189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9" name="Immagin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1879" y="6247422"/>
            <a:ext cx="2610571" cy="540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375998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64AC-3FCB-4614-8842-A1085921C17E}" type="datetimeFigureOut">
              <a:rPr lang="it-IT" smtClean="0"/>
              <a:t>11/04/2021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B1822-AEFD-43C6-A73A-6E81A3CA0552}" type="slidenum">
              <a:rPr lang="it-IT" smtClean="0"/>
              <a:t>‹#›</a:t>
            </a:fld>
            <a:endParaRPr lang="it-IT"/>
          </a:p>
        </p:txBody>
      </p:sp>
      <p:sp>
        <p:nvSpPr>
          <p:cNvPr id="7" name="Rettangolo 6"/>
          <p:cNvSpPr/>
          <p:nvPr userDrawn="1"/>
        </p:nvSpPr>
        <p:spPr>
          <a:xfrm>
            <a:off x="0" y="6176963"/>
            <a:ext cx="12192000" cy="681037"/>
          </a:xfrm>
          <a:prstGeom prst="rect">
            <a:avLst/>
          </a:prstGeom>
          <a:gradFill>
            <a:gsLst>
              <a:gs pos="0">
                <a:srgbClr val="5424D2"/>
              </a:gs>
              <a:gs pos="100000">
                <a:srgbClr val="7100E6"/>
              </a:gs>
            </a:gsLst>
            <a:lin ang="189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8" name="Immagin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1879" y="6247422"/>
            <a:ext cx="2610571" cy="540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858614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64AC-3FCB-4614-8842-A1085921C17E}" type="datetimeFigureOut">
              <a:rPr lang="it-IT" smtClean="0"/>
              <a:t>11/04/2021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B1822-AEFD-43C6-A73A-6E81A3CA0552}" type="slidenum">
              <a:rPr lang="it-IT" smtClean="0"/>
              <a:t>‹#›</a:t>
            </a:fld>
            <a:endParaRPr lang="it-IT"/>
          </a:p>
        </p:txBody>
      </p:sp>
      <p:sp>
        <p:nvSpPr>
          <p:cNvPr id="7" name="Rettangolo 6"/>
          <p:cNvSpPr/>
          <p:nvPr userDrawn="1"/>
        </p:nvSpPr>
        <p:spPr>
          <a:xfrm>
            <a:off x="0" y="6176963"/>
            <a:ext cx="12192000" cy="681037"/>
          </a:xfrm>
          <a:prstGeom prst="rect">
            <a:avLst/>
          </a:prstGeom>
          <a:gradFill>
            <a:gsLst>
              <a:gs pos="0">
                <a:srgbClr val="5424D2"/>
              </a:gs>
              <a:gs pos="100000">
                <a:srgbClr val="7100E6"/>
              </a:gs>
            </a:gsLst>
            <a:lin ang="189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8" name="Immagin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1879" y="6247422"/>
            <a:ext cx="2610571" cy="540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42558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o">
    <p:bg>
      <p:bgPr>
        <a:gradFill>
          <a:gsLst>
            <a:gs pos="0">
              <a:srgbClr val="5424D2"/>
            </a:gs>
            <a:gs pos="100000">
              <a:srgbClr val="7100E6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72176FD3-39F6-482D-8C0A-CF44FD58F601}"/>
              </a:ext>
            </a:extLst>
          </p:cNvPr>
          <p:cNvSpPr>
            <a:spLocks noGrp="1"/>
          </p:cNvSpPr>
          <p:nvPr userDrawn="1"/>
        </p:nvSpPr>
        <p:spPr>
          <a:xfrm>
            <a:off x="526027" y="1064144"/>
            <a:ext cx="3979297" cy="1355206"/>
          </a:xfrm>
          <a:prstGeom prst="rect">
            <a:avLst/>
          </a:prstGeom>
          <a:noFill/>
        </p:spPr>
        <p:txBody>
          <a:bodyPr vert="horz" wrap="square" lIns="146304" tIns="91440" rIns="146304" bIns="91440" rtlCol="0" anchor="t" anchorCtr="0">
            <a:normAutofit/>
          </a:bodyPr>
          <a:lstStyle>
            <a:lvl1pPr algn="l" defTabSz="91436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5294" b="0" kern="1200" cap="none" spc="-98" baseline="0">
                <a:ln w="3175">
                  <a:noFill/>
                </a:ln>
                <a:gradFill>
                  <a:gsLst>
                    <a:gs pos="100000">
                      <a:schemeClr val="tx2"/>
                    </a:gs>
                    <a:gs pos="0">
                      <a:schemeClr val="tx2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it-IT" sz="8000" b="1" dirty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Demo</a:t>
            </a:r>
            <a:endParaRPr lang="en-US" sz="8000" b="1" dirty="0">
              <a:solidFill>
                <a:schemeClr val="bg1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B80AF574-83C6-4740-B7B4-803B206407D2}"/>
              </a:ext>
            </a:extLst>
          </p:cNvPr>
          <p:cNvSpPr>
            <a:spLocks noGrp="1"/>
          </p:cNvSpPr>
          <p:nvPr userDrawn="1"/>
        </p:nvSpPr>
        <p:spPr>
          <a:xfrm>
            <a:off x="526027" y="2419350"/>
            <a:ext cx="6765360" cy="2225349"/>
          </a:xfrm>
          <a:prstGeom prst="rect">
            <a:avLst/>
          </a:prstGeom>
          <a:noFill/>
        </p:spPr>
        <p:txBody>
          <a:bodyPr vert="horz" wrap="square" lIns="146304" tIns="109728" rIns="146304" bIns="109728" rtlCol="0">
            <a:noAutofit/>
          </a:bodyPr>
          <a:lstStyle>
            <a:lvl1pPr marL="0" marR="0" indent="0" algn="l" defTabSz="914367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sz="3137" kern="12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j-lt"/>
                <a:ea typeface="+mn-ea"/>
                <a:cs typeface="+mn-cs"/>
              </a:defRPr>
            </a:lvl1pPr>
            <a:lvl2pPr marL="572691" marR="0" indent="-236546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2353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784338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961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1008435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765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232531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765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14509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93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77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61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3200" dirty="0">
              <a:solidFill>
                <a:srgbClr val="541764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9" name="Titolo 1">
            <a:extLst>
              <a:ext uri="{FF2B5EF4-FFF2-40B4-BE49-F238E27FC236}">
                <a16:creationId xmlns:a16="http://schemas.microsoft.com/office/drawing/2014/main" id="{9DAA3FA6-0CD9-4556-9DF9-02FC7E37217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59451" y="2438400"/>
            <a:ext cx="5197538" cy="2404188"/>
          </a:xfrm>
        </p:spPr>
        <p:txBody>
          <a:bodyPr anchor="b">
            <a:normAutofit/>
          </a:bodyPr>
          <a:lstStyle>
            <a:lvl1pPr algn="l">
              <a:defRPr sz="2000">
                <a:solidFill>
                  <a:schemeClr val="bg1"/>
                </a:solidFill>
              </a:defRPr>
            </a:lvl1pPr>
          </a:lstStyle>
          <a:p>
            <a:r>
              <a:rPr lang="it-IT" dirty="0"/>
              <a:t>Fare clic per modificare lo stile del titolo</a:t>
            </a:r>
          </a:p>
        </p:txBody>
      </p:sp>
      <p:pic>
        <p:nvPicPr>
          <p:cNvPr id="11" name="Picture 4">
            <a:extLst>
              <a:ext uri="{FF2B5EF4-FFF2-40B4-BE49-F238E27FC236}">
                <a16:creationId xmlns:a16="http://schemas.microsoft.com/office/drawing/2014/main" id="{D1D92B29-3027-489E-A1B0-97D56C7B2C11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0" y="3304015"/>
            <a:ext cx="5715000" cy="209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73880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 dirty="0"/>
              <a:t>Fare clic per modificare lo stile del titolo</a:t>
            </a: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64AC-3FCB-4614-8842-A1085921C17E}" type="datetimeFigureOut">
              <a:rPr lang="it-IT" smtClean="0"/>
              <a:t>11/04/2021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B1822-AEFD-43C6-A73A-6E81A3CA0552}" type="slidenum">
              <a:rPr lang="it-IT" smtClean="0"/>
              <a:t>‹#›</a:t>
            </a:fld>
            <a:endParaRPr lang="it-IT"/>
          </a:p>
        </p:txBody>
      </p:sp>
      <p:sp>
        <p:nvSpPr>
          <p:cNvPr id="7" name="Rettangolo 6"/>
          <p:cNvSpPr/>
          <p:nvPr userDrawn="1"/>
        </p:nvSpPr>
        <p:spPr>
          <a:xfrm>
            <a:off x="0" y="6176963"/>
            <a:ext cx="12192000" cy="681037"/>
          </a:xfrm>
          <a:prstGeom prst="rect">
            <a:avLst/>
          </a:prstGeom>
          <a:gradFill>
            <a:gsLst>
              <a:gs pos="0">
                <a:srgbClr val="5424D2"/>
              </a:gs>
              <a:gs pos="100000">
                <a:srgbClr val="7100E6"/>
              </a:gs>
            </a:gsLst>
            <a:lin ang="189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>
              <a:highlight>
                <a:srgbClr val="865FC5"/>
              </a:highlight>
            </a:endParaRPr>
          </a:p>
        </p:txBody>
      </p:sp>
      <p:pic>
        <p:nvPicPr>
          <p:cNvPr id="8" name="Immagin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1879" y="6247422"/>
            <a:ext cx="2610571" cy="540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32648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64AC-3FCB-4614-8842-A1085921C17E}" type="datetimeFigureOut">
              <a:rPr lang="it-IT" smtClean="0"/>
              <a:t>11/04/2021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B1822-AEFD-43C6-A73A-6E81A3CA0552}" type="slidenum">
              <a:rPr lang="it-IT" smtClean="0"/>
              <a:t>‹#›</a:t>
            </a:fld>
            <a:endParaRPr lang="it-IT"/>
          </a:p>
        </p:txBody>
      </p:sp>
      <p:sp>
        <p:nvSpPr>
          <p:cNvPr id="7" name="Rettangolo 6"/>
          <p:cNvSpPr/>
          <p:nvPr userDrawn="1"/>
        </p:nvSpPr>
        <p:spPr>
          <a:xfrm>
            <a:off x="0" y="6176963"/>
            <a:ext cx="12192000" cy="681037"/>
          </a:xfrm>
          <a:prstGeom prst="rect">
            <a:avLst/>
          </a:prstGeom>
          <a:gradFill>
            <a:gsLst>
              <a:gs pos="0">
                <a:srgbClr val="5424D2"/>
              </a:gs>
              <a:gs pos="100000">
                <a:srgbClr val="7100E6"/>
              </a:gs>
            </a:gsLst>
            <a:lin ang="18900000" scaled="1"/>
          </a:gradFill>
          <a:ln>
            <a:noFill/>
          </a:ln>
          <a:effectLst>
            <a:glow rad="63500">
              <a:srgbClr val="541764">
                <a:alpha val="4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10" name="Immagine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1879" y="6247422"/>
            <a:ext cx="2610571" cy="540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7018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 dirty="0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64AC-3FCB-4614-8842-A1085921C17E}" type="datetimeFigureOut">
              <a:rPr lang="it-IT" smtClean="0"/>
              <a:t>11/04/2021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B1822-AEFD-43C6-A73A-6E81A3CA0552}" type="slidenum">
              <a:rPr lang="it-IT" smtClean="0"/>
              <a:t>‹#›</a:t>
            </a:fld>
            <a:endParaRPr lang="it-IT"/>
          </a:p>
        </p:txBody>
      </p:sp>
      <p:sp>
        <p:nvSpPr>
          <p:cNvPr id="7" name="Rettangolo 6"/>
          <p:cNvSpPr/>
          <p:nvPr userDrawn="1"/>
        </p:nvSpPr>
        <p:spPr>
          <a:xfrm>
            <a:off x="0" y="6176963"/>
            <a:ext cx="12192000" cy="681037"/>
          </a:xfrm>
          <a:prstGeom prst="rect">
            <a:avLst/>
          </a:prstGeom>
          <a:gradFill>
            <a:gsLst>
              <a:gs pos="0">
                <a:srgbClr val="5424D2"/>
              </a:gs>
              <a:gs pos="100000">
                <a:srgbClr val="7100E6"/>
              </a:gs>
            </a:gsLst>
            <a:lin ang="189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8" name="Immagin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1879" y="6247422"/>
            <a:ext cx="2610571" cy="540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51110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64AC-3FCB-4614-8842-A1085921C17E}" type="datetimeFigureOut">
              <a:rPr lang="it-IT" smtClean="0"/>
              <a:t>11/04/2021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B1822-AEFD-43C6-A73A-6E81A3CA0552}" type="slidenum">
              <a:rPr lang="it-IT" smtClean="0"/>
              <a:t>‹#›</a:t>
            </a:fld>
            <a:endParaRPr lang="it-IT"/>
          </a:p>
        </p:txBody>
      </p:sp>
      <p:sp>
        <p:nvSpPr>
          <p:cNvPr id="8" name="Rettangolo 7"/>
          <p:cNvSpPr/>
          <p:nvPr userDrawn="1"/>
        </p:nvSpPr>
        <p:spPr>
          <a:xfrm>
            <a:off x="0" y="6176963"/>
            <a:ext cx="12192000" cy="681037"/>
          </a:xfrm>
          <a:prstGeom prst="rect">
            <a:avLst/>
          </a:prstGeom>
          <a:gradFill>
            <a:gsLst>
              <a:gs pos="0">
                <a:srgbClr val="5424D2"/>
              </a:gs>
              <a:gs pos="100000">
                <a:srgbClr val="7100E6"/>
              </a:gs>
            </a:gsLst>
            <a:lin ang="189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9" name="Immagin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1879" y="6247422"/>
            <a:ext cx="2610571" cy="540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65201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64AC-3FCB-4614-8842-A1085921C17E}" type="datetimeFigureOut">
              <a:rPr lang="it-IT" smtClean="0"/>
              <a:t>11/04/2021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B1822-AEFD-43C6-A73A-6E81A3CA0552}" type="slidenum">
              <a:rPr lang="it-IT" smtClean="0"/>
              <a:t>‹#›</a:t>
            </a:fld>
            <a:endParaRPr lang="it-IT"/>
          </a:p>
        </p:txBody>
      </p:sp>
      <p:sp>
        <p:nvSpPr>
          <p:cNvPr id="10" name="Rettangolo 9"/>
          <p:cNvSpPr/>
          <p:nvPr userDrawn="1"/>
        </p:nvSpPr>
        <p:spPr>
          <a:xfrm>
            <a:off x="0" y="6176963"/>
            <a:ext cx="12192000" cy="681037"/>
          </a:xfrm>
          <a:prstGeom prst="rect">
            <a:avLst/>
          </a:prstGeom>
          <a:gradFill>
            <a:gsLst>
              <a:gs pos="0">
                <a:srgbClr val="5424D2"/>
              </a:gs>
              <a:gs pos="100000">
                <a:srgbClr val="7100E6"/>
              </a:gs>
            </a:gsLst>
            <a:lin ang="189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11" name="Immagin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1879" y="6247422"/>
            <a:ext cx="2610571" cy="540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47077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64AC-3FCB-4614-8842-A1085921C17E}" type="datetimeFigureOut">
              <a:rPr lang="it-IT" smtClean="0"/>
              <a:t>11/04/2021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B1822-AEFD-43C6-A73A-6E81A3CA0552}" type="slidenum">
              <a:rPr lang="it-IT" smtClean="0"/>
              <a:t>‹#›</a:t>
            </a:fld>
            <a:endParaRPr lang="it-IT"/>
          </a:p>
        </p:txBody>
      </p:sp>
      <p:sp>
        <p:nvSpPr>
          <p:cNvPr id="6" name="Rettangolo 5"/>
          <p:cNvSpPr/>
          <p:nvPr userDrawn="1"/>
        </p:nvSpPr>
        <p:spPr>
          <a:xfrm>
            <a:off x="0" y="6176962"/>
            <a:ext cx="12192000" cy="681037"/>
          </a:xfrm>
          <a:prstGeom prst="rect">
            <a:avLst/>
          </a:prstGeom>
          <a:gradFill>
            <a:gsLst>
              <a:gs pos="0">
                <a:srgbClr val="5424D2"/>
              </a:gs>
              <a:gs pos="100000">
                <a:srgbClr val="7100E6"/>
              </a:gs>
            </a:gsLst>
            <a:lin ang="189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7" name="Immagin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1879" y="6247422"/>
            <a:ext cx="2610571" cy="540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50782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64AC-3FCB-4614-8842-A1085921C17E}" type="datetimeFigureOut">
              <a:rPr lang="it-IT" smtClean="0"/>
              <a:t>11/04/2021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B1822-AEFD-43C6-A73A-6E81A3CA0552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751523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dirty="0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dirty="0"/>
              <a:t>Modifica gli stili del testo dello schema</a:t>
            </a:r>
          </a:p>
          <a:p>
            <a:pPr lvl="1"/>
            <a:r>
              <a:rPr lang="it-IT" dirty="0"/>
              <a:t>Secondo livello</a:t>
            </a:r>
          </a:p>
          <a:p>
            <a:pPr lvl="2"/>
            <a:r>
              <a:rPr lang="it-IT" dirty="0"/>
              <a:t>Terzo livello</a:t>
            </a:r>
          </a:p>
          <a:p>
            <a:pPr lvl="3"/>
            <a:r>
              <a:rPr lang="it-IT" dirty="0"/>
              <a:t>Quarto livello</a:t>
            </a:r>
          </a:p>
          <a:p>
            <a:pPr lvl="4"/>
            <a:r>
              <a:rPr lang="it-IT" dirty="0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7064AC-3FCB-4614-8842-A1085921C17E}" type="datetimeFigureOut">
              <a:rPr lang="it-IT" smtClean="0"/>
              <a:t>11/04/2021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BB1822-AEFD-43C6-A73A-6E81A3CA0552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200903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0" r:id="rId2"/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i="0" kern="1200">
          <a:solidFill>
            <a:srgbClr val="541764"/>
          </a:solidFill>
          <a:latin typeface="Segoe UI Light" panose="020B0502040204020203" pitchFamily="34" charset="0"/>
          <a:ea typeface="+mj-ea"/>
          <a:cs typeface="Segoe UI Light" panose="020B0502040204020203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rgbClr val="541764"/>
          </a:solidFill>
          <a:latin typeface="Segoe UI Light" panose="020B0502040204020203" pitchFamily="34" charset="0"/>
          <a:ea typeface="+mn-ea"/>
          <a:cs typeface="Segoe UI Light" panose="020B0502040204020203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rgbClr val="541764"/>
          </a:solidFill>
          <a:latin typeface="Segoe UI Light" panose="020B0502040204020203" pitchFamily="34" charset="0"/>
          <a:ea typeface="+mn-ea"/>
          <a:cs typeface="Segoe UI Light" panose="020B0502040204020203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rgbClr val="541764"/>
          </a:solidFill>
          <a:latin typeface="Segoe UI Light" panose="020B0502040204020203" pitchFamily="34" charset="0"/>
          <a:ea typeface="+mn-ea"/>
          <a:cs typeface="Segoe UI Light" panose="020B0502040204020203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rgbClr val="541764"/>
          </a:solidFill>
          <a:latin typeface="Segoe UI Light" panose="020B0502040204020203" pitchFamily="34" charset="0"/>
          <a:ea typeface="+mn-ea"/>
          <a:cs typeface="Segoe UI Light" panose="020B0502040204020203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rgbClr val="541764"/>
          </a:solidFill>
          <a:latin typeface="Segoe UI Light" panose="020B0502040204020203" pitchFamily="34" charset="0"/>
          <a:ea typeface="+mn-ea"/>
          <a:cs typeface="Segoe UI Light" panose="020B0502040204020203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mailto:daniele@aspitalia.com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https://aspit.co/BlazorConf-21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s://graphql.org/code/" TargetMode="Externa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ChilliCream/hotchocolate" TargetMode="External"/><Relationship Id="rId2" Type="http://schemas.openxmlformats.org/officeDocument/2006/relationships/hyperlink" Target="https://github.com/graphql-dotnet/graphql-dotnet" TargetMode="External"/><Relationship Id="rId1" Type="http://schemas.openxmlformats.org/officeDocument/2006/relationships/slideLayout" Target="../slideLayouts/slideLayout4.xml"/><Relationship Id="rId5" Type="http://schemas.openxmlformats.org/officeDocument/2006/relationships/hyperlink" Target="https://www.freepngimg.com/png/27884-green-tick-image" TargetMode="External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ustomXml" Target="../ink/ink1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ubtitle 2"/>
          <p:cNvSpPr>
            <a:spLocks noGrp="1"/>
          </p:cNvSpPr>
          <p:nvPr/>
        </p:nvSpPr>
        <p:spPr>
          <a:xfrm>
            <a:off x="214604" y="3498980"/>
            <a:ext cx="4935894" cy="2099387"/>
          </a:xfrm>
          <a:prstGeom prst="rect">
            <a:avLst/>
          </a:prstGeom>
          <a:noFill/>
        </p:spPr>
        <p:txBody>
          <a:bodyPr vert="horz" wrap="square" lIns="146304" tIns="109728" rIns="146304" bIns="109728" rtlCol="0">
            <a:noAutofit/>
          </a:bodyPr>
          <a:lstStyle>
            <a:lvl1pPr marL="0" marR="0" indent="0" algn="l" defTabSz="914367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sz="3137" kern="12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j-lt"/>
                <a:ea typeface="+mn-ea"/>
                <a:cs typeface="+mn-cs"/>
              </a:defRPr>
            </a:lvl1pPr>
            <a:lvl2pPr marL="572691" marR="0" indent="-236546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2353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784338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961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1008435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765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232531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765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14509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93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77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61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b="1" dirty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Marco De Sanctis</a:t>
            </a:r>
          </a:p>
          <a:p>
            <a:r>
              <a:rPr lang="en-US" sz="2000" dirty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crad@aspitalia.com</a:t>
            </a:r>
            <a:r>
              <a:rPr lang="en-US" sz="2000" dirty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 | @crad77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7E060E97-7902-46CC-A20E-4764F2B94E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/>
              <a:t>Blazor</a:t>
            </a:r>
            <a:r>
              <a:rPr lang="en-US" dirty="0"/>
              <a:t> and ASP.NET Core with </a:t>
            </a:r>
            <a:r>
              <a:rPr lang="en-US" dirty="0" err="1"/>
              <a:t>GraphQL</a:t>
            </a:r>
            <a:r>
              <a:rPr lang="en-US" dirty="0"/>
              <a:t> and </a:t>
            </a:r>
            <a:r>
              <a:rPr lang="en-US" dirty="0" err="1"/>
              <a:t>HotChocolate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44781710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/>
          <p:cNvSpPr>
            <a:spLocks noGrp="1"/>
          </p:cNvSpPr>
          <p:nvPr/>
        </p:nvSpPr>
        <p:spPr>
          <a:xfrm>
            <a:off x="535552" y="1064144"/>
            <a:ext cx="8008373" cy="2536306"/>
          </a:xfrm>
          <a:prstGeom prst="rect">
            <a:avLst/>
          </a:prstGeom>
          <a:noFill/>
        </p:spPr>
        <p:txBody>
          <a:bodyPr vert="horz" wrap="square" lIns="146304" tIns="91440" rIns="146304" bIns="91440" rtlCol="0" anchor="t" anchorCtr="0">
            <a:normAutofit/>
          </a:bodyPr>
          <a:lstStyle>
            <a:lvl1pPr algn="l" defTabSz="91436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5294" b="0" kern="1200" cap="none" spc="-98" baseline="0">
                <a:ln w="3175">
                  <a:noFill/>
                </a:ln>
                <a:gradFill>
                  <a:gsLst>
                    <a:gs pos="100000">
                      <a:schemeClr val="tx2"/>
                    </a:gs>
                    <a:gs pos="0">
                      <a:schemeClr val="tx2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endParaRPr lang="en-US" b="1" dirty="0">
              <a:solidFill>
                <a:srgbClr val="4473C5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7E060E97-7902-46CC-A20E-4764F2B94E8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59450" y="2438400"/>
            <a:ext cx="5337497" cy="2468656"/>
          </a:xfrm>
        </p:spPr>
        <p:txBody>
          <a:bodyPr/>
          <a:lstStyle/>
          <a:p>
            <a:r>
              <a:rPr lang="en-US" dirty="0" err="1"/>
              <a:t>GraphQL</a:t>
            </a:r>
            <a:r>
              <a:rPr lang="en-US" dirty="0"/>
              <a:t> Client </a:t>
            </a:r>
            <a:r>
              <a:rPr lang="en-US" dirty="0" err="1"/>
              <a:t>su</a:t>
            </a:r>
            <a:r>
              <a:rPr lang="en-US" dirty="0"/>
              <a:t> </a:t>
            </a:r>
            <a:r>
              <a:rPr lang="en-US" dirty="0" err="1"/>
              <a:t>Blazor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91927683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2EF94C-8269-478E-9804-41C32C9DE3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Recap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A422A0-66B4-44A6-8930-16C1B701C5B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 err="1"/>
              <a:t>Introdotto</a:t>
            </a:r>
            <a:r>
              <a:rPr lang="en-GB" dirty="0"/>
              <a:t> la </a:t>
            </a:r>
            <a:r>
              <a:rPr lang="en-GB" dirty="0" err="1"/>
              <a:t>sintassi</a:t>
            </a:r>
            <a:r>
              <a:rPr lang="en-GB" dirty="0"/>
              <a:t> di </a:t>
            </a:r>
            <a:r>
              <a:rPr lang="en-GB" dirty="0" err="1"/>
              <a:t>GraphQL</a:t>
            </a:r>
            <a:endParaRPr lang="en-GB" dirty="0"/>
          </a:p>
          <a:p>
            <a:r>
              <a:rPr lang="en-GB" dirty="0" err="1"/>
              <a:t>Implementato</a:t>
            </a:r>
            <a:r>
              <a:rPr lang="en-GB" dirty="0"/>
              <a:t> un server </a:t>
            </a:r>
            <a:r>
              <a:rPr lang="en-GB" dirty="0" err="1"/>
              <a:t>GraphQL</a:t>
            </a:r>
            <a:r>
              <a:rPr lang="en-GB" dirty="0"/>
              <a:t> con ASP.NET Core</a:t>
            </a:r>
          </a:p>
          <a:p>
            <a:r>
              <a:rPr lang="en-GB" dirty="0" err="1"/>
              <a:t>Connesso</a:t>
            </a:r>
            <a:r>
              <a:rPr lang="en-GB" dirty="0"/>
              <a:t> un client </a:t>
            </a:r>
            <a:r>
              <a:rPr lang="en-GB" dirty="0" err="1"/>
              <a:t>Blazor</a:t>
            </a:r>
            <a:r>
              <a:rPr lang="en-GB" dirty="0"/>
              <a:t> (filtering, paging)</a:t>
            </a:r>
          </a:p>
          <a:p>
            <a:r>
              <a:rPr lang="en-GB" dirty="0"/>
              <a:t>Mutations</a:t>
            </a:r>
          </a:p>
          <a:p>
            <a:r>
              <a:rPr lang="en-GB" dirty="0"/>
              <a:t>Subscriptions</a:t>
            </a:r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75839276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2"/>
          <p:cNvSpPr>
            <a:spLocks noGrp="1"/>
          </p:cNvSpPr>
          <p:nvPr/>
        </p:nvSpPr>
        <p:spPr>
          <a:xfrm>
            <a:off x="59462" y="3917694"/>
            <a:ext cx="6953734" cy="1587367"/>
          </a:xfrm>
          <a:prstGeom prst="rect">
            <a:avLst/>
          </a:prstGeom>
          <a:noFill/>
        </p:spPr>
        <p:txBody>
          <a:bodyPr vert="horz" wrap="square" lIns="146304" tIns="109728" rIns="146304" bIns="109728" rtlCol="0">
            <a:noAutofit/>
          </a:bodyPr>
          <a:lstStyle>
            <a:lvl1pPr marL="0" marR="0" indent="0" algn="l" defTabSz="914367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sz="3137" kern="12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j-lt"/>
                <a:ea typeface="+mn-ea"/>
                <a:cs typeface="+mn-cs"/>
              </a:defRPr>
            </a:lvl1pPr>
            <a:lvl2pPr marL="572691" marR="0" indent="-236546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2353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784338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961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1008435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765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232531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765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14509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93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77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61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b="1" dirty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Slide e </a:t>
            </a:r>
            <a:r>
              <a:rPr lang="en-US" sz="2800" b="1" dirty="0" err="1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materiale</a:t>
            </a:r>
            <a:r>
              <a:rPr lang="en-US" sz="2800" b="1" dirty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su</a:t>
            </a:r>
            <a:endParaRPr lang="en-US" sz="2800" b="1" dirty="0">
              <a:solidFill>
                <a:schemeClr val="bg1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r>
              <a:rPr lang="en-US" sz="2800" b="1" dirty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https://aspit.co/BlazorConf-21</a:t>
            </a:r>
            <a:endParaRPr lang="en-US" sz="2800" b="1" dirty="0">
              <a:solidFill>
                <a:schemeClr val="bg1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r>
              <a:rPr lang="en-US" sz="2800" b="1" dirty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https://github.com/cradle77/BlazorGraphQL  </a:t>
            </a:r>
            <a:endParaRPr lang="en-US" sz="2800" dirty="0">
              <a:solidFill>
                <a:schemeClr val="bg1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1B9D1AF1-836A-467F-8425-1151C14D8BB3}"/>
              </a:ext>
            </a:extLst>
          </p:cNvPr>
          <p:cNvSpPr>
            <a:spLocks noGrp="1"/>
          </p:cNvSpPr>
          <p:nvPr/>
        </p:nvSpPr>
        <p:spPr>
          <a:xfrm>
            <a:off x="59462" y="1106844"/>
            <a:ext cx="6765360" cy="2225349"/>
          </a:xfrm>
          <a:prstGeom prst="rect">
            <a:avLst/>
          </a:prstGeom>
          <a:noFill/>
        </p:spPr>
        <p:txBody>
          <a:bodyPr vert="horz" wrap="square" lIns="146304" tIns="109728" rIns="146304" bIns="109728" rtlCol="0">
            <a:noAutofit/>
          </a:bodyPr>
          <a:lstStyle>
            <a:lvl1pPr marL="0" marR="0" indent="0" algn="l" defTabSz="914367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sz="3137" kern="12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j-lt"/>
                <a:ea typeface="+mn-ea"/>
                <a:cs typeface="+mn-cs"/>
              </a:defRPr>
            </a:lvl1pPr>
            <a:lvl2pPr marL="572691" marR="0" indent="-236546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2353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784338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961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1008435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765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232531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765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14509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93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77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61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b="1" dirty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@crad77</a:t>
            </a:r>
          </a:p>
          <a:p>
            <a:r>
              <a:rPr lang="en-US" sz="3200" b="1" dirty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crad@aspitalia.com</a:t>
            </a:r>
            <a:endParaRPr lang="en-US" sz="3200" dirty="0">
              <a:solidFill>
                <a:schemeClr val="bg1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90881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B548177-0E78-47F9-AF6F-011505CD14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Agenda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709BD24-D5EA-45E4-96F6-51D2F930DAD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/>
              <a:t>Perché GraphQL</a:t>
            </a:r>
          </a:p>
          <a:p>
            <a:r>
              <a:rPr lang="it-IT" dirty="0"/>
              <a:t>GraphQL su server ASP.NET Core</a:t>
            </a:r>
          </a:p>
          <a:p>
            <a:r>
              <a:rPr lang="it-IT" dirty="0"/>
              <a:t>GraphQL su client Blazor</a:t>
            </a:r>
          </a:p>
          <a:p>
            <a:r>
              <a:rPr lang="it-IT" dirty="0"/>
              <a:t>Query, manipolazioni, notifiche, etc.</a:t>
            </a:r>
          </a:p>
        </p:txBody>
      </p:sp>
    </p:spTree>
    <p:extLst>
      <p:ext uri="{BB962C8B-B14F-4D97-AF65-F5344CB8AC3E}">
        <p14:creationId xmlns:p14="http://schemas.microsoft.com/office/powerpoint/2010/main" val="10368137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C8DCF9-3AA7-4110-AD5D-B79B40084D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REST API vs GraphQL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7C6129F-8DB7-4FC5-9784-F67246305FF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it-IT" dirty="0"/>
              <a:t>Gestire quotazioni di borsa</a:t>
            </a:r>
            <a:endParaRPr lang="en-GB" dirty="0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81ADC410-1EF3-401C-B199-EF4514B5C10A}"/>
              </a:ext>
            </a:extLst>
          </p:cNvPr>
          <p:cNvSpPr/>
          <p:nvPr/>
        </p:nvSpPr>
        <p:spPr>
          <a:xfrm>
            <a:off x="3762463" y="2601615"/>
            <a:ext cx="1433544" cy="65482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/>
              <a:t>Industry</a:t>
            </a:r>
            <a:endParaRPr lang="en-GB" dirty="0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90899439-93DD-480B-80B9-EECBE865533F}"/>
              </a:ext>
            </a:extLst>
          </p:cNvPr>
          <p:cNvSpPr/>
          <p:nvPr/>
        </p:nvSpPr>
        <p:spPr>
          <a:xfrm>
            <a:off x="6231835" y="2601614"/>
            <a:ext cx="1433544" cy="65482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/>
              <a:t>Share</a:t>
            </a:r>
            <a:endParaRPr lang="en-GB" dirty="0"/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5C6EE23D-11DB-49B7-8186-3952E3C82799}"/>
              </a:ext>
            </a:extLst>
          </p:cNvPr>
          <p:cNvCxnSpPr>
            <a:stCxn id="5" idx="1"/>
          </p:cNvCxnSpPr>
          <p:nvPr/>
        </p:nvCxnSpPr>
        <p:spPr>
          <a:xfrm flipH="1" flipV="1">
            <a:off x="5196007" y="2929028"/>
            <a:ext cx="1035828" cy="1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Group 9">
            <a:extLst>
              <a:ext uri="{FF2B5EF4-FFF2-40B4-BE49-F238E27FC236}">
                <a16:creationId xmlns:a16="http://schemas.microsoft.com/office/drawing/2014/main" id="{83F9BDA0-68CA-453B-AB5B-F274213E975E}"/>
              </a:ext>
            </a:extLst>
          </p:cNvPr>
          <p:cNvGrpSpPr/>
          <p:nvPr/>
        </p:nvGrpSpPr>
        <p:grpSpPr>
          <a:xfrm>
            <a:off x="838200" y="3667362"/>
            <a:ext cx="4602542" cy="2212459"/>
            <a:chOff x="838200" y="3667362"/>
            <a:chExt cx="4602542" cy="2212459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E3C26FC5-C6CD-4423-983E-31CF680F1910}"/>
                </a:ext>
              </a:extLst>
            </p:cNvPr>
            <p:cNvSpPr txBox="1"/>
            <p:nvPr/>
          </p:nvSpPr>
          <p:spPr>
            <a:xfrm>
              <a:off x="838200" y="4155182"/>
              <a:ext cx="4602542" cy="1724639"/>
            </a:xfrm>
            <a:prstGeom prst="rect">
              <a:avLst/>
            </a:prstGeom>
            <a:solidFill>
              <a:schemeClr val="bg2"/>
            </a:solidFill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GB" sz="1200" dirty="0">
                  <a:latin typeface="Consolas" panose="020B0609020204030204" pitchFamily="49" charset="0"/>
                </a:rPr>
                <a:t>GET /</a:t>
              </a:r>
              <a:r>
                <a:rPr lang="en-GB" sz="1200" dirty="0" err="1">
                  <a:latin typeface="Consolas" panose="020B0609020204030204" pitchFamily="49" charset="0"/>
                </a:rPr>
                <a:t>api</a:t>
              </a:r>
              <a:r>
                <a:rPr lang="en-GB" sz="1200" dirty="0">
                  <a:latin typeface="Consolas" panose="020B0609020204030204" pitchFamily="49" charset="0"/>
                </a:rPr>
                <a:t>/industries</a:t>
              </a:r>
            </a:p>
            <a:p>
              <a:pPr>
                <a:lnSpc>
                  <a:spcPct val="150000"/>
                </a:lnSpc>
              </a:pPr>
              <a:r>
                <a:rPr lang="en-GB" sz="1200" dirty="0">
                  <a:latin typeface="Consolas" panose="020B0609020204030204" pitchFamily="49" charset="0"/>
                </a:rPr>
                <a:t>GET /</a:t>
              </a:r>
              <a:r>
                <a:rPr lang="en-GB" sz="1200" dirty="0" err="1">
                  <a:latin typeface="Consolas" panose="020B0609020204030204" pitchFamily="49" charset="0"/>
                </a:rPr>
                <a:t>api</a:t>
              </a:r>
              <a:r>
                <a:rPr lang="en-GB" sz="1200" dirty="0">
                  <a:latin typeface="Consolas" panose="020B0609020204030204" pitchFamily="49" charset="0"/>
                </a:rPr>
                <a:t>/shares</a:t>
              </a:r>
            </a:p>
            <a:p>
              <a:pPr>
                <a:lnSpc>
                  <a:spcPct val="150000"/>
                </a:lnSpc>
              </a:pPr>
              <a:r>
                <a:rPr lang="en-GB" sz="1200" dirty="0">
                  <a:latin typeface="Consolas" panose="020B0609020204030204" pitchFamily="49" charset="0"/>
                </a:rPr>
                <a:t>GET /</a:t>
              </a:r>
              <a:r>
                <a:rPr lang="en-GB" sz="1200" dirty="0" err="1">
                  <a:latin typeface="Consolas" panose="020B0609020204030204" pitchFamily="49" charset="0"/>
                </a:rPr>
                <a:t>api</a:t>
              </a:r>
              <a:r>
                <a:rPr lang="en-GB" sz="1200" dirty="0">
                  <a:latin typeface="Consolas" panose="020B0609020204030204" pitchFamily="49" charset="0"/>
                </a:rPr>
                <a:t>/shares/{</a:t>
              </a:r>
              <a:r>
                <a:rPr lang="en-GB" sz="1200" dirty="0" err="1">
                  <a:latin typeface="Consolas" panose="020B0609020204030204" pitchFamily="49" charset="0"/>
                </a:rPr>
                <a:t>shareId</a:t>
              </a:r>
              <a:r>
                <a:rPr lang="en-GB" sz="1200" dirty="0">
                  <a:latin typeface="Consolas" panose="020B0609020204030204" pitchFamily="49" charset="0"/>
                </a:rPr>
                <a:t>}</a:t>
              </a:r>
            </a:p>
            <a:p>
              <a:pPr>
                <a:lnSpc>
                  <a:spcPct val="150000"/>
                </a:lnSpc>
              </a:pPr>
              <a:r>
                <a:rPr lang="en-GB" sz="1200" dirty="0">
                  <a:latin typeface="Consolas" panose="020B0609020204030204" pitchFamily="49" charset="0"/>
                </a:rPr>
                <a:t>GET /</a:t>
              </a:r>
              <a:r>
                <a:rPr lang="en-GB" sz="1200" dirty="0" err="1">
                  <a:latin typeface="Consolas" panose="020B0609020204030204" pitchFamily="49" charset="0"/>
                </a:rPr>
                <a:t>api</a:t>
              </a:r>
              <a:r>
                <a:rPr lang="en-GB" sz="1200" dirty="0">
                  <a:latin typeface="Consolas" panose="020B0609020204030204" pitchFamily="49" charset="0"/>
                </a:rPr>
                <a:t>/</a:t>
              </a:r>
              <a:r>
                <a:rPr lang="en-GB" sz="1200" dirty="0" err="1">
                  <a:latin typeface="Consolas" panose="020B0609020204030204" pitchFamily="49" charset="0"/>
                </a:rPr>
                <a:t>shares?industry</a:t>
              </a:r>
              <a:r>
                <a:rPr lang="en-GB" sz="1200" dirty="0">
                  <a:latin typeface="Consolas" panose="020B0609020204030204" pitchFamily="49" charset="0"/>
                </a:rPr>
                <a:t>={</a:t>
              </a:r>
              <a:r>
                <a:rPr lang="en-GB" sz="1200" dirty="0" err="1">
                  <a:latin typeface="Consolas" panose="020B0609020204030204" pitchFamily="49" charset="0"/>
                </a:rPr>
                <a:t>industryId</a:t>
              </a:r>
              <a:r>
                <a:rPr lang="en-GB" sz="1200" dirty="0">
                  <a:latin typeface="Consolas" panose="020B0609020204030204" pitchFamily="49" charset="0"/>
                </a:rPr>
                <a:t>}&amp;start={start}…</a:t>
              </a:r>
            </a:p>
            <a:p>
              <a:pPr>
                <a:lnSpc>
                  <a:spcPct val="150000"/>
                </a:lnSpc>
              </a:pPr>
              <a:r>
                <a:rPr lang="en-GB" sz="1200" dirty="0">
                  <a:latin typeface="Consolas" panose="020B0609020204030204" pitchFamily="49" charset="0"/>
                </a:rPr>
                <a:t>POST /</a:t>
              </a:r>
              <a:r>
                <a:rPr lang="en-GB" sz="1200" dirty="0" err="1">
                  <a:latin typeface="Consolas" panose="020B0609020204030204" pitchFamily="49" charset="0"/>
                </a:rPr>
                <a:t>api</a:t>
              </a:r>
              <a:r>
                <a:rPr lang="en-GB" sz="1200" dirty="0">
                  <a:latin typeface="Consolas" panose="020B0609020204030204" pitchFamily="49" charset="0"/>
                </a:rPr>
                <a:t>/shares</a:t>
              </a:r>
            </a:p>
            <a:p>
              <a:pPr>
                <a:lnSpc>
                  <a:spcPct val="150000"/>
                </a:lnSpc>
              </a:pPr>
              <a:r>
                <a:rPr lang="en-GB" sz="1200" dirty="0">
                  <a:latin typeface="Consolas" panose="020B0609020204030204" pitchFamily="49" charset="0"/>
                </a:rPr>
                <a:t>PUT /</a:t>
              </a:r>
              <a:r>
                <a:rPr lang="en-GB" sz="1200" dirty="0" err="1">
                  <a:latin typeface="Consolas" panose="020B0609020204030204" pitchFamily="49" charset="0"/>
                </a:rPr>
                <a:t>api</a:t>
              </a:r>
              <a:r>
                <a:rPr lang="en-GB" sz="1200" dirty="0">
                  <a:latin typeface="Consolas" panose="020B0609020204030204" pitchFamily="49" charset="0"/>
                </a:rPr>
                <a:t>/shares/{</a:t>
              </a:r>
              <a:r>
                <a:rPr lang="en-GB" sz="1200" dirty="0" err="1">
                  <a:latin typeface="Consolas" panose="020B0609020204030204" pitchFamily="49" charset="0"/>
                </a:rPr>
                <a:t>shareId</a:t>
              </a:r>
              <a:r>
                <a:rPr lang="en-GB" sz="1200" dirty="0">
                  <a:latin typeface="Consolas" panose="020B0609020204030204" pitchFamily="49" charset="0"/>
                </a:rPr>
                <a:t>}</a:t>
              </a: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6FDEFB13-DF0E-4C9E-B23C-47B6053B94F4}"/>
                </a:ext>
              </a:extLst>
            </p:cNvPr>
            <p:cNvSpPr/>
            <p:nvPr/>
          </p:nvSpPr>
          <p:spPr>
            <a:xfrm>
              <a:off x="838200" y="3667362"/>
              <a:ext cx="4602542" cy="523220"/>
            </a:xfrm>
            <a:prstGeom prst="rect">
              <a:avLst/>
            </a:prstGeom>
            <a:solidFill>
              <a:schemeClr val="bg2"/>
            </a:solidFill>
          </p:spPr>
          <p:txBody>
            <a:bodyPr wrap="square">
              <a:spAutoFit/>
            </a:bodyPr>
            <a:lstStyle/>
            <a:p>
              <a:pPr algn="ctr"/>
              <a:r>
                <a:rPr lang="it-IT" sz="2800" dirty="0">
                  <a:solidFill>
                    <a:srgbClr val="541764"/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rPr>
                <a:t>REST API </a:t>
              </a:r>
              <a:endParaRPr lang="en-GB" sz="2800" dirty="0">
                <a:solidFill>
                  <a:srgbClr val="541764"/>
                </a:solidFill>
                <a:latin typeface="Segoe UI Light" panose="020B0502040204020203" pitchFamily="34" charset="0"/>
                <a:cs typeface="Segoe UI Light" panose="020B0502040204020203" pitchFamily="34" charset="0"/>
              </a:endParaRP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39E21378-D1F2-40A3-9397-A6CF827C33FA}"/>
              </a:ext>
            </a:extLst>
          </p:cNvPr>
          <p:cNvGrpSpPr/>
          <p:nvPr/>
        </p:nvGrpSpPr>
        <p:grpSpPr>
          <a:xfrm>
            <a:off x="6081742" y="3667362"/>
            <a:ext cx="4602543" cy="2212459"/>
            <a:chOff x="6081742" y="3667362"/>
            <a:chExt cx="4602543" cy="2212459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16BD1D02-BD0B-487E-876C-729BF9D62B43}"/>
                </a:ext>
              </a:extLst>
            </p:cNvPr>
            <p:cNvSpPr txBox="1"/>
            <p:nvPr/>
          </p:nvSpPr>
          <p:spPr>
            <a:xfrm>
              <a:off x="6081742" y="4155182"/>
              <a:ext cx="4602541" cy="1724639"/>
            </a:xfrm>
            <a:prstGeom prst="rect">
              <a:avLst/>
            </a:prstGeom>
            <a:solidFill>
              <a:schemeClr val="bg2"/>
            </a:solidFill>
          </p:spPr>
          <p:txBody>
            <a:bodyPr wrap="square" rtlCol="0" anchor="ctr">
              <a:no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GB" sz="2000" dirty="0">
                  <a:latin typeface="Consolas" panose="020B0609020204030204" pitchFamily="49" charset="0"/>
                </a:rPr>
                <a:t>POST /</a:t>
              </a:r>
              <a:r>
                <a:rPr lang="en-GB" sz="2000" dirty="0" err="1">
                  <a:latin typeface="Consolas" panose="020B0609020204030204" pitchFamily="49" charset="0"/>
                </a:rPr>
                <a:t>gql</a:t>
              </a:r>
              <a:endParaRPr lang="en-GB" sz="2000" dirty="0">
                <a:latin typeface="Consolas" panose="020B0609020204030204" pitchFamily="49" charset="0"/>
              </a:endParaRPr>
            </a:p>
            <a:p>
              <a:pPr algn="ctr">
                <a:lnSpc>
                  <a:spcPct val="150000"/>
                </a:lnSpc>
              </a:pPr>
              <a:r>
                <a:rPr lang="en-GB" sz="2000" dirty="0">
                  <a:latin typeface="Consolas" panose="020B0609020204030204" pitchFamily="49" charset="0"/>
                </a:rPr>
                <a:t>+</a:t>
              </a:r>
            </a:p>
            <a:p>
              <a:pPr algn="ctr">
                <a:lnSpc>
                  <a:spcPct val="150000"/>
                </a:lnSpc>
              </a:pPr>
              <a:r>
                <a:rPr lang="en-GB" sz="2000" dirty="0">
                  <a:latin typeface="Consolas" panose="020B0609020204030204" pitchFamily="49" charset="0"/>
                </a:rPr>
                <a:t>Query language</a:t>
              </a: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6DB152D0-130F-438A-BEB9-B371A588A544}"/>
                </a:ext>
              </a:extLst>
            </p:cNvPr>
            <p:cNvSpPr/>
            <p:nvPr/>
          </p:nvSpPr>
          <p:spPr>
            <a:xfrm>
              <a:off x="6081743" y="3667362"/>
              <a:ext cx="4602542" cy="523220"/>
            </a:xfrm>
            <a:prstGeom prst="rect">
              <a:avLst/>
            </a:prstGeom>
            <a:solidFill>
              <a:schemeClr val="bg2"/>
            </a:solidFill>
          </p:spPr>
          <p:txBody>
            <a:bodyPr wrap="square">
              <a:spAutoFit/>
            </a:bodyPr>
            <a:lstStyle/>
            <a:p>
              <a:pPr algn="ctr"/>
              <a:r>
                <a:rPr lang="it-IT" sz="2800" dirty="0">
                  <a:solidFill>
                    <a:srgbClr val="541764"/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rPr>
                <a:t>GraphQL</a:t>
              </a:r>
              <a:endParaRPr lang="en-GB" sz="2800" dirty="0">
                <a:solidFill>
                  <a:srgbClr val="541764"/>
                </a:solidFill>
                <a:latin typeface="Segoe UI Light" panose="020B0502040204020203" pitchFamily="34" charset="0"/>
                <a:cs typeface="Segoe UI Light" panose="020B0502040204020203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85409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C8DCF9-3AA7-4110-AD5D-B79B40084D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REST API vs GraphQL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7C6129F-8DB7-4FC5-9784-F67246305FF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it-IT" dirty="0"/>
              <a:t>Gestire quotazioni di borsa</a:t>
            </a:r>
            <a:endParaRPr lang="en-GB" dirty="0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81ADC410-1EF3-401C-B199-EF4514B5C10A}"/>
              </a:ext>
            </a:extLst>
          </p:cNvPr>
          <p:cNvSpPr/>
          <p:nvPr/>
        </p:nvSpPr>
        <p:spPr>
          <a:xfrm>
            <a:off x="838200" y="2601615"/>
            <a:ext cx="1433544" cy="65482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/>
              <a:t>Industry</a:t>
            </a:r>
            <a:endParaRPr lang="en-GB" dirty="0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90899439-93DD-480B-80B9-EECBE865533F}"/>
              </a:ext>
            </a:extLst>
          </p:cNvPr>
          <p:cNvSpPr/>
          <p:nvPr/>
        </p:nvSpPr>
        <p:spPr>
          <a:xfrm>
            <a:off x="3307572" y="2601614"/>
            <a:ext cx="1433544" cy="65482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/>
              <a:t>Share</a:t>
            </a:r>
            <a:endParaRPr lang="en-GB" dirty="0"/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5C6EE23D-11DB-49B7-8186-3952E3C82799}"/>
              </a:ext>
            </a:extLst>
          </p:cNvPr>
          <p:cNvCxnSpPr>
            <a:stCxn id="5" idx="1"/>
          </p:cNvCxnSpPr>
          <p:nvPr/>
        </p:nvCxnSpPr>
        <p:spPr>
          <a:xfrm flipH="1" flipV="1">
            <a:off x="2271744" y="2929028"/>
            <a:ext cx="1035828" cy="1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16BD1D02-BD0B-487E-876C-729BF9D62B43}"/>
              </a:ext>
            </a:extLst>
          </p:cNvPr>
          <p:cNvSpPr txBox="1"/>
          <p:nvPr/>
        </p:nvSpPr>
        <p:spPr>
          <a:xfrm>
            <a:off x="5317715" y="1909196"/>
            <a:ext cx="5926755" cy="4094039"/>
          </a:xfrm>
          <a:prstGeom prst="rect">
            <a:avLst/>
          </a:prstGeom>
          <a:solidFill>
            <a:schemeClr val="bg2"/>
          </a:solidFill>
        </p:spPr>
        <p:txBody>
          <a:bodyPr wrap="square" rtlCol="0" anchor="ctr">
            <a:noAutofit/>
          </a:bodyPr>
          <a:lstStyle/>
          <a:p>
            <a:r>
              <a:rPr lang="en-GB" sz="1600" dirty="0">
                <a:latin typeface="Consolas" panose="020B0609020204030204" pitchFamily="49" charset="0"/>
              </a:rPr>
              <a:t>query </a:t>
            </a:r>
            <a:r>
              <a:rPr lang="en-GB" sz="1600" dirty="0" err="1">
                <a:solidFill>
                  <a:srgbClr val="FF0000"/>
                </a:solidFill>
                <a:latin typeface="Consolas" panose="020B0609020204030204" pitchFamily="49" charset="0"/>
              </a:rPr>
              <a:t>MyQuery</a:t>
            </a:r>
            <a:r>
              <a:rPr lang="en-GB" sz="1600" dirty="0">
                <a:latin typeface="Consolas" panose="020B0609020204030204" pitchFamily="49" charset="0"/>
              </a:rPr>
              <a:t> {</a:t>
            </a:r>
          </a:p>
          <a:p>
            <a:r>
              <a:rPr lang="en-GB" sz="1600" dirty="0">
                <a:latin typeface="Consolas" panose="020B0609020204030204" pitchFamily="49" charset="0"/>
              </a:rPr>
              <a:t>  </a:t>
            </a:r>
            <a:r>
              <a:rPr lang="en-GB" sz="1600" dirty="0">
                <a:solidFill>
                  <a:srgbClr val="0070C0"/>
                </a:solidFill>
                <a:latin typeface="Consolas" panose="020B0609020204030204" pitchFamily="49" charset="0"/>
              </a:rPr>
              <a:t>shares</a:t>
            </a:r>
          </a:p>
          <a:p>
            <a:r>
              <a:rPr lang="en-GB" sz="1600" dirty="0">
                <a:latin typeface="Consolas" panose="020B0609020204030204" pitchFamily="49" charset="0"/>
              </a:rPr>
              <a:t>    (where: { value: { </a:t>
            </a:r>
            <a:r>
              <a:rPr lang="en-GB" sz="1600" dirty="0" err="1">
                <a:latin typeface="Consolas" panose="020B0609020204030204" pitchFamily="49" charset="0"/>
              </a:rPr>
              <a:t>gt</a:t>
            </a:r>
            <a:r>
              <a:rPr lang="en-GB" sz="1600" dirty="0">
                <a:latin typeface="Consolas" panose="020B0609020204030204" pitchFamily="49" charset="0"/>
              </a:rPr>
              <a:t>: 80 }} </a:t>
            </a:r>
          </a:p>
          <a:p>
            <a:r>
              <a:rPr lang="en-GB" sz="1600" dirty="0">
                <a:latin typeface="Consolas" panose="020B0609020204030204" pitchFamily="49" charset="0"/>
              </a:rPr>
              <a:t>     order: { value: DESC })</a:t>
            </a:r>
          </a:p>
          <a:p>
            <a:r>
              <a:rPr lang="en-GB" sz="1600" dirty="0">
                <a:latin typeface="Consolas" panose="020B0609020204030204" pitchFamily="49" charset="0"/>
              </a:rPr>
              <a:t>  {</a:t>
            </a:r>
          </a:p>
          <a:p>
            <a:r>
              <a:rPr lang="en-GB" sz="1600" dirty="0">
                <a:latin typeface="Consolas" panose="020B0609020204030204" pitchFamily="49" charset="0"/>
              </a:rPr>
              <a:t>    nodes {</a:t>
            </a:r>
          </a:p>
          <a:p>
            <a:r>
              <a:rPr lang="en-GB" sz="1600" dirty="0">
                <a:latin typeface="Consolas" panose="020B0609020204030204" pitchFamily="49" charset="0"/>
              </a:rPr>
              <a:t>        </a:t>
            </a:r>
            <a:r>
              <a:rPr lang="en-GB" sz="1600" dirty="0" err="1">
                <a:latin typeface="Consolas" panose="020B0609020204030204" pitchFamily="49" charset="0"/>
              </a:rPr>
              <a:t>companyName</a:t>
            </a:r>
            <a:endParaRPr lang="en-GB" sz="1600" dirty="0">
              <a:latin typeface="Consolas" panose="020B0609020204030204" pitchFamily="49" charset="0"/>
            </a:endParaRPr>
          </a:p>
          <a:p>
            <a:r>
              <a:rPr lang="en-GB" sz="1600" dirty="0">
                <a:latin typeface="Consolas" panose="020B0609020204030204" pitchFamily="49" charset="0"/>
              </a:rPr>
              <a:t>        value</a:t>
            </a:r>
          </a:p>
          <a:p>
            <a:r>
              <a:rPr lang="en-GB" sz="1600" dirty="0">
                <a:latin typeface="Consolas" panose="020B0609020204030204" pitchFamily="49" charset="0"/>
              </a:rPr>
              <a:t>        industry {</a:t>
            </a:r>
          </a:p>
          <a:p>
            <a:r>
              <a:rPr lang="en-GB" sz="1600" dirty="0">
                <a:latin typeface="Consolas" panose="020B0609020204030204" pitchFamily="49" charset="0"/>
              </a:rPr>
              <a:t>          name</a:t>
            </a:r>
          </a:p>
          <a:p>
            <a:r>
              <a:rPr lang="en-GB" sz="1600" dirty="0">
                <a:latin typeface="Consolas" panose="020B0609020204030204" pitchFamily="49" charset="0"/>
              </a:rPr>
              <a:t>        }</a:t>
            </a:r>
          </a:p>
          <a:p>
            <a:r>
              <a:rPr lang="en-GB" sz="1600" dirty="0">
                <a:latin typeface="Consolas" panose="020B0609020204030204" pitchFamily="49" charset="0"/>
              </a:rPr>
              <a:t>    }</a:t>
            </a:r>
          </a:p>
          <a:p>
            <a:r>
              <a:rPr lang="en-GB" sz="1600" dirty="0">
                <a:latin typeface="Consolas" panose="020B0609020204030204" pitchFamily="49" charset="0"/>
              </a:rPr>
              <a:t>    </a:t>
            </a:r>
            <a:r>
              <a:rPr lang="en-GB" sz="1600" dirty="0" err="1">
                <a:latin typeface="Consolas" panose="020B0609020204030204" pitchFamily="49" charset="0"/>
              </a:rPr>
              <a:t>totalCount</a:t>
            </a:r>
            <a:endParaRPr lang="en-GB" sz="1600" dirty="0">
              <a:latin typeface="Consolas" panose="020B0609020204030204" pitchFamily="49" charset="0"/>
            </a:endParaRPr>
          </a:p>
          <a:p>
            <a:r>
              <a:rPr lang="en-GB" sz="1600" dirty="0">
                <a:latin typeface="Consolas" panose="020B0609020204030204" pitchFamily="49" charset="0"/>
              </a:rPr>
              <a:t>  }</a:t>
            </a:r>
          </a:p>
          <a:p>
            <a:r>
              <a:rPr lang="en-GB" sz="1600" dirty="0">
                <a:latin typeface="Consolas" panose="020B0609020204030204" pitchFamily="49" charset="0"/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28407643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2EF94C-8269-478E-9804-41C32C9DE3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REST API vs GraphQL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A422A0-66B4-44A6-8930-16C1B701C5B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/>
              <a:t>Query language</a:t>
            </a:r>
          </a:p>
          <a:p>
            <a:r>
              <a:rPr lang="en-GB" dirty="0" err="1"/>
              <a:t>Sviluppato</a:t>
            </a:r>
            <a:r>
              <a:rPr lang="en-GB" dirty="0"/>
              <a:t> in Facebook e </a:t>
            </a:r>
            <a:r>
              <a:rPr lang="en-GB" dirty="0" err="1"/>
              <a:t>donato</a:t>
            </a:r>
            <a:r>
              <a:rPr lang="en-GB" dirty="0"/>
              <a:t> </a:t>
            </a:r>
            <a:r>
              <a:rPr lang="en-GB" dirty="0" err="1"/>
              <a:t>alla</a:t>
            </a:r>
            <a:r>
              <a:rPr lang="en-GB" dirty="0"/>
              <a:t> </a:t>
            </a:r>
            <a:r>
              <a:rPr lang="en-GB" dirty="0" err="1"/>
              <a:t>GraphQL</a:t>
            </a:r>
            <a:r>
              <a:rPr lang="en-GB" dirty="0"/>
              <a:t> Foundation (2015)</a:t>
            </a:r>
          </a:p>
          <a:p>
            <a:r>
              <a:rPr lang="en-GB" dirty="0"/>
              <a:t>Transport level-agnostic</a:t>
            </a:r>
          </a:p>
          <a:p>
            <a:pPr lvl="1"/>
            <a:r>
              <a:rPr lang="en-GB" dirty="0"/>
              <a:t>HTTP, </a:t>
            </a:r>
            <a:r>
              <a:rPr lang="en-GB" dirty="0" err="1"/>
              <a:t>gRPC</a:t>
            </a:r>
            <a:r>
              <a:rPr lang="en-GB" dirty="0"/>
              <a:t>, WebSocket</a:t>
            </a:r>
          </a:p>
          <a:p>
            <a:r>
              <a:rPr lang="en-GB" dirty="0" err="1"/>
              <a:t>Funzionalit</a:t>
            </a:r>
            <a:r>
              <a:rPr lang="it-IT" dirty="0"/>
              <a:t>à evolute:</a:t>
            </a:r>
          </a:p>
          <a:p>
            <a:pPr lvl="1"/>
            <a:r>
              <a:rPr lang="it-IT" dirty="0"/>
              <a:t>Querying, Manipulation, Caching, Subscription..</a:t>
            </a:r>
          </a:p>
          <a:p>
            <a:r>
              <a:rPr lang="it-IT" dirty="0"/>
              <a:t>Microservices ready (schema stitching) </a:t>
            </a:r>
          </a:p>
        </p:txBody>
      </p:sp>
    </p:spTree>
    <p:extLst>
      <p:ext uri="{BB962C8B-B14F-4D97-AF65-F5344CB8AC3E}">
        <p14:creationId xmlns:p14="http://schemas.microsoft.com/office/powerpoint/2010/main" val="15174407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96A477-380A-4EAE-81B7-D536CDFB50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/>
              <a:t>GraphQL</a:t>
            </a:r>
            <a:r>
              <a:rPr lang="en-GB" dirty="0"/>
              <a:t> </a:t>
            </a:r>
            <a:r>
              <a:rPr lang="it-IT" dirty="0"/>
              <a:t>è cross-technology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6FF0902-1446-4E94-BB9C-9911B2A6A29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10934" y="1505194"/>
            <a:ext cx="4410772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it-IT" dirty="0">
                <a:hlinkClick r:id="rId2"/>
              </a:rPr>
              <a:t>https://graphql.org/code/</a:t>
            </a:r>
            <a:endParaRPr lang="it-IT" dirty="0"/>
          </a:p>
          <a:p>
            <a:pPr marL="0" indent="0">
              <a:buNone/>
            </a:pPr>
            <a:endParaRPr lang="en-GB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4DCB58C-1AA4-419B-A46C-E383F450055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213" y="1432228"/>
            <a:ext cx="7245157" cy="45458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98710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C6A9F-8630-4062-91B6-DC64402236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E .NET Core?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DC7515E-AC58-4409-972A-E2769665FE9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err="1"/>
              <a:t>GraphQL</a:t>
            </a:r>
            <a:r>
              <a:rPr lang="en-GB" dirty="0"/>
              <a:t> for .NET</a:t>
            </a:r>
          </a:p>
          <a:p>
            <a:pPr lvl="1"/>
            <a:r>
              <a:rPr lang="en-GB" dirty="0">
                <a:hlinkClick r:id="rId2"/>
              </a:rPr>
              <a:t>https://github.com/graphql-dotnet/graphql-dotnet</a:t>
            </a:r>
            <a:endParaRPr lang="en-GB" dirty="0"/>
          </a:p>
          <a:p>
            <a:pPr lvl="1"/>
            <a:endParaRPr lang="en-GB" dirty="0"/>
          </a:p>
          <a:p>
            <a:r>
              <a:rPr lang="en-GB" dirty="0" err="1"/>
              <a:t>ChilliCream</a:t>
            </a:r>
            <a:r>
              <a:rPr lang="en-GB" dirty="0"/>
              <a:t> </a:t>
            </a:r>
            <a:r>
              <a:rPr lang="en-GB" dirty="0" err="1"/>
              <a:t>GraphQL</a:t>
            </a:r>
            <a:r>
              <a:rPr lang="en-GB" dirty="0"/>
              <a:t> Platform</a:t>
            </a:r>
          </a:p>
          <a:p>
            <a:pPr lvl="1"/>
            <a:r>
              <a:rPr lang="en-GB" dirty="0">
                <a:hlinkClick r:id="rId3"/>
              </a:rPr>
              <a:t>https://github.com/ChilliCream/hotchocolate</a:t>
            </a:r>
            <a:endParaRPr lang="en-GB" dirty="0"/>
          </a:p>
          <a:p>
            <a:pPr lvl="1"/>
            <a:r>
              <a:rPr lang="en-GB" dirty="0"/>
              <a:t>Hot Chocolate (</a:t>
            </a:r>
            <a:r>
              <a:rPr lang="en-GB" dirty="0" err="1"/>
              <a:t>GraphQL</a:t>
            </a:r>
            <a:r>
              <a:rPr lang="en-GB" dirty="0"/>
              <a:t> server)</a:t>
            </a:r>
          </a:p>
          <a:p>
            <a:pPr lvl="1"/>
            <a:r>
              <a:rPr lang="en-GB" dirty="0"/>
              <a:t>Banana Cake Pop (web test client)</a:t>
            </a:r>
          </a:p>
          <a:p>
            <a:pPr lvl="1"/>
            <a:r>
              <a:rPr lang="en-GB" dirty="0"/>
              <a:t>Strawberry Shake (</a:t>
            </a:r>
            <a:r>
              <a:rPr lang="en-GB" dirty="0" err="1"/>
              <a:t>GraphQL</a:t>
            </a:r>
            <a:r>
              <a:rPr lang="en-GB" dirty="0"/>
              <a:t> client)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2109FC4-5937-44A5-A886-78CE8AC3894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>
            <a:off x="7124700" y="2914729"/>
            <a:ext cx="1304707" cy="10285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652055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/>
          <p:cNvSpPr>
            <a:spLocks noGrp="1"/>
          </p:cNvSpPr>
          <p:nvPr/>
        </p:nvSpPr>
        <p:spPr>
          <a:xfrm>
            <a:off x="535552" y="1064144"/>
            <a:ext cx="8008373" cy="2536306"/>
          </a:xfrm>
          <a:prstGeom prst="rect">
            <a:avLst/>
          </a:prstGeom>
          <a:noFill/>
        </p:spPr>
        <p:txBody>
          <a:bodyPr vert="horz" wrap="square" lIns="146304" tIns="91440" rIns="146304" bIns="91440" rtlCol="0" anchor="t" anchorCtr="0">
            <a:normAutofit/>
          </a:bodyPr>
          <a:lstStyle>
            <a:lvl1pPr algn="l" defTabSz="91436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5294" b="0" kern="1200" cap="none" spc="-98" baseline="0">
                <a:ln w="3175">
                  <a:noFill/>
                </a:ln>
                <a:gradFill>
                  <a:gsLst>
                    <a:gs pos="100000">
                      <a:schemeClr val="tx2"/>
                    </a:gs>
                    <a:gs pos="0">
                      <a:schemeClr val="tx2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endParaRPr lang="en-US" b="1" dirty="0">
              <a:solidFill>
                <a:srgbClr val="4473C5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7E060E97-7902-46CC-A20E-4764F2B94E8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59450" y="2438400"/>
            <a:ext cx="5337497" cy="2468656"/>
          </a:xfrm>
        </p:spPr>
        <p:txBody>
          <a:bodyPr/>
          <a:lstStyle/>
          <a:p>
            <a:r>
              <a:rPr lang="en-US" dirty="0" err="1"/>
              <a:t>GraphQL</a:t>
            </a:r>
            <a:r>
              <a:rPr lang="en-US" dirty="0"/>
              <a:t> Server </a:t>
            </a:r>
            <a:r>
              <a:rPr lang="en-US" dirty="0" err="1"/>
              <a:t>su</a:t>
            </a:r>
            <a:r>
              <a:rPr lang="en-US" dirty="0"/>
              <a:t> ASP.NET Core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20501847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C6A9F-8630-4062-91B6-DC64402236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Strawberry Shake in </a:t>
            </a:r>
            <a:r>
              <a:rPr lang="en-GB" dirty="0" err="1"/>
              <a:t>Blazor</a:t>
            </a:r>
            <a:endParaRPr lang="en-GB" dirty="0"/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6D60E8AF-2783-4E30-960E-C0E1C666F85B}"/>
              </a:ext>
            </a:extLst>
          </p:cNvPr>
          <p:cNvGrpSpPr/>
          <p:nvPr/>
        </p:nvGrpSpPr>
        <p:grpSpPr>
          <a:xfrm>
            <a:off x="6961841" y="4365090"/>
            <a:ext cx="3125115" cy="974534"/>
            <a:chOff x="7876241" y="3556627"/>
            <a:chExt cx="3125115" cy="974534"/>
          </a:xfrm>
        </p:grpSpPr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C6441CC8-4373-4A5B-BED4-2899825FF58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t="38358" b="23556"/>
            <a:stretch/>
          </p:blipFill>
          <p:spPr>
            <a:xfrm>
              <a:off x="7876241" y="3556627"/>
              <a:ext cx="2943636" cy="845389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mc:AlternateContent xmlns:mc="http://schemas.openxmlformats.org/markup-compatibility/2006" xmlns:p14="http://schemas.microsoft.com/office/powerpoint/2010/main">
          <mc:Choice Requires="p14">
            <p:contentPart p14:bwMode="auto" r:id="rId3">
              <p14:nvContentPartPr>
                <p14:cNvPr id="17" name="Ink 16">
                  <a:extLst>
                    <a:ext uri="{FF2B5EF4-FFF2-40B4-BE49-F238E27FC236}">
                      <a16:creationId xmlns:a16="http://schemas.microsoft.com/office/drawing/2014/main" id="{DA23716D-8B0B-4FA9-A4EF-016D4214B4A8}"/>
                    </a:ext>
                  </a:extLst>
                </p14:cNvPr>
                <p14:cNvContentPartPr/>
                <p14:nvPr/>
              </p14:nvContentPartPr>
              <p14:xfrm>
                <a:off x="8384876" y="3914099"/>
                <a:ext cx="2616480" cy="617062"/>
              </p14:xfrm>
            </p:contentPart>
          </mc:Choice>
          <mc:Fallback xmlns="">
            <p:pic>
              <p:nvPicPr>
                <p:cNvPr id="17" name="Ink 16">
                  <a:extLst>
                    <a:ext uri="{FF2B5EF4-FFF2-40B4-BE49-F238E27FC236}">
                      <a16:creationId xmlns:a16="http://schemas.microsoft.com/office/drawing/2014/main" id="{DA23716D-8B0B-4FA9-A4EF-016D4214B4A8}"/>
                    </a:ext>
                  </a:extLst>
                </p:cNvPr>
                <p:cNvPicPr/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8356436" y="3885675"/>
                  <a:ext cx="2673360" cy="673551"/>
                </a:xfrm>
                <a:prstGeom prst="rect">
                  <a:avLst/>
                </a:prstGeom>
              </p:spPr>
            </p:pic>
          </mc:Fallback>
        </mc:AlternateContent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6C932A78-C98D-41AE-9398-7BB725F3D59E}"/>
              </a:ext>
            </a:extLst>
          </p:cNvPr>
          <p:cNvSpPr txBox="1"/>
          <p:nvPr/>
        </p:nvSpPr>
        <p:spPr>
          <a:xfrm>
            <a:off x="838199" y="3634536"/>
            <a:ext cx="4128210" cy="2435643"/>
          </a:xfrm>
          <a:prstGeom prst="rect">
            <a:avLst/>
          </a:prstGeom>
          <a:solidFill>
            <a:schemeClr val="bg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noAutofit/>
          </a:bodyPr>
          <a:lstStyle/>
          <a:p>
            <a:r>
              <a:rPr lang="en-GB" sz="1400" dirty="0">
                <a:latin typeface="Consolas" panose="020B0609020204030204" pitchFamily="49" charset="0"/>
              </a:rPr>
              <a:t>query </a:t>
            </a:r>
            <a:r>
              <a:rPr lang="en-GB" sz="1400" dirty="0" err="1">
                <a:latin typeface="Consolas" panose="020B0609020204030204" pitchFamily="49" charset="0"/>
              </a:rPr>
              <a:t>GetShares</a:t>
            </a:r>
            <a:r>
              <a:rPr lang="en-GB" sz="1400" dirty="0">
                <a:latin typeface="Consolas" panose="020B0609020204030204" pitchFamily="49" charset="0"/>
              </a:rPr>
              <a:t> ($</a:t>
            </a:r>
            <a:r>
              <a:rPr lang="en-GB" sz="1400" dirty="0" err="1">
                <a:latin typeface="Consolas" panose="020B0609020204030204" pitchFamily="49" charset="0"/>
              </a:rPr>
              <a:t>industryId:Int</a:t>
            </a:r>
            <a:r>
              <a:rPr lang="en-GB" sz="1400" dirty="0">
                <a:latin typeface="Consolas" panose="020B0609020204030204" pitchFamily="49" charset="0"/>
              </a:rPr>
              <a:t>) {</a:t>
            </a:r>
          </a:p>
          <a:p>
            <a:r>
              <a:rPr lang="en-GB" sz="1400" dirty="0">
                <a:latin typeface="Consolas" panose="020B0609020204030204" pitchFamily="49" charset="0"/>
              </a:rPr>
              <a:t>  shares(</a:t>
            </a:r>
            <a:r>
              <a:rPr lang="en-GB" sz="1400" dirty="0" err="1">
                <a:latin typeface="Consolas" panose="020B0609020204030204" pitchFamily="49" charset="0"/>
              </a:rPr>
              <a:t>industryId</a:t>
            </a:r>
            <a:r>
              <a:rPr lang="en-GB" sz="1400" dirty="0">
                <a:latin typeface="Consolas" panose="020B0609020204030204" pitchFamily="49" charset="0"/>
              </a:rPr>
              <a:t>: $</a:t>
            </a:r>
            <a:r>
              <a:rPr lang="en-GB" sz="1400" dirty="0" err="1">
                <a:latin typeface="Consolas" panose="020B0609020204030204" pitchFamily="49" charset="0"/>
              </a:rPr>
              <a:t>industryId</a:t>
            </a:r>
            <a:r>
              <a:rPr lang="en-GB" sz="1400" dirty="0">
                <a:latin typeface="Consolas" panose="020B0609020204030204" pitchFamily="49" charset="0"/>
              </a:rPr>
              <a:t>) {</a:t>
            </a:r>
          </a:p>
          <a:p>
            <a:r>
              <a:rPr lang="en-GB" sz="1400" dirty="0">
                <a:latin typeface="Consolas" panose="020B0609020204030204" pitchFamily="49" charset="0"/>
              </a:rPr>
              <a:t>    </a:t>
            </a:r>
            <a:r>
              <a:rPr lang="en-GB" sz="1400" dirty="0" err="1">
                <a:latin typeface="Consolas" panose="020B0609020204030204" pitchFamily="49" charset="0"/>
              </a:rPr>
              <a:t>totalCount</a:t>
            </a:r>
            <a:endParaRPr lang="en-GB" sz="1400" dirty="0">
              <a:latin typeface="Consolas" panose="020B0609020204030204" pitchFamily="49" charset="0"/>
            </a:endParaRPr>
          </a:p>
          <a:p>
            <a:endParaRPr lang="en-GB" sz="1400" dirty="0">
              <a:latin typeface="Consolas" panose="020B0609020204030204" pitchFamily="49" charset="0"/>
            </a:endParaRPr>
          </a:p>
          <a:p>
            <a:r>
              <a:rPr lang="en-GB" sz="1400" dirty="0">
                <a:latin typeface="Consolas" panose="020B0609020204030204" pitchFamily="49" charset="0"/>
              </a:rPr>
              <a:t>    nodes {</a:t>
            </a:r>
          </a:p>
          <a:p>
            <a:r>
              <a:rPr lang="en-GB" sz="1400" dirty="0">
                <a:latin typeface="Consolas" panose="020B0609020204030204" pitchFamily="49" charset="0"/>
              </a:rPr>
              <a:t>      ... Share</a:t>
            </a:r>
          </a:p>
          <a:p>
            <a:r>
              <a:rPr lang="en-GB" sz="1400" dirty="0">
                <a:latin typeface="Consolas" panose="020B0609020204030204" pitchFamily="49" charset="0"/>
              </a:rPr>
              <a:t>    }</a:t>
            </a:r>
          </a:p>
          <a:p>
            <a:r>
              <a:rPr lang="en-GB" sz="1400" dirty="0">
                <a:latin typeface="Consolas" panose="020B0609020204030204" pitchFamily="49" charset="0"/>
              </a:rPr>
              <a:t>  }</a:t>
            </a:r>
          </a:p>
          <a:p>
            <a:r>
              <a:rPr lang="en-GB" sz="1400" dirty="0">
                <a:latin typeface="Consolas" panose="020B0609020204030204" pitchFamily="49" charset="0"/>
              </a:rPr>
              <a:t>}</a:t>
            </a: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E15A0A6A-5376-487A-AFC1-15BBF829084C}"/>
              </a:ext>
            </a:extLst>
          </p:cNvPr>
          <p:cNvGrpSpPr/>
          <p:nvPr/>
        </p:nvGrpSpPr>
        <p:grpSpPr>
          <a:xfrm>
            <a:off x="838199" y="1690688"/>
            <a:ext cx="7964011" cy="1732477"/>
            <a:chOff x="838199" y="1690688"/>
            <a:chExt cx="7964011" cy="1732477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0489E49D-83D6-4F2C-87F1-5050F2188C96}"/>
                </a:ext>
              </a:extLst>
            </p:cNvPr>
            <p:cNvSpPr/>
            <p:nvPr/>
          </p:nvSpPr>
          <p:spPr>
            <a:xfrm>
              <a:off x="838199" y="1690688"/>
              <a:ext cx="2725811" cy="4801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90000"/>
                </a:lnSpc>
                <a:spcBef>
                  <a:spcPts val="1000"/>
                </a:spcBef>
              </a:pPr>
              <a:r>
                <a:rPr lang="en-GB" sz="2800" dirty="0">
                  <a:solidFill>
                    <a:srgbClr val="541764"/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rPr>
                <a:t>Proxy generation</a:t>
              </a:r>
            </a:p>
          </p:txBody>
        </p:sp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id="{77984EE7-0D69-4A31-9FE3-1D3DE6754C3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38199" y="2184742"/>
              <a:ext cx="7964011" cy="123842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781680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</p:bldLst>
  </p:timing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368</Words>
  <Application>Microsoft Office PowerPoint</Application>
  <PresentationFormat>Widescreen</PresentationFormat>
  <Paragraphs>85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7" baseType="lpstr">
      <vt:lpstr>Arial</vt:lpstr>
      <vt:lpstr>Calibri</vt:lpstr>
      <vt:lpstr>Consolas</vt:lpstr>
      <vt:lpstr>Segoe UI Light</vt:lpstr>
      <vt:lpstr>Tema di Office</vt:lpstr>
      <vt:lpstr>Blazor and ASP.NET Core with GraphQL and HotChocolate</vt:lpstr>
      <vt:lpstr>Agenda</vt:lpstr>
      <vt:lpstr>REST API vs GraphQL</vt:lpstr>
      <vt:lpstr>REST API vs GraphQL</vt:lpstr>
      <vt:lpstr>REST API vs GraphQL</vt:lpstr>
      <vt:lpstr>GraphQL è cross-technology</vt:lpstr>
      <vt:lpstr>E .NET Core?</vt:lpstr>
      <vt:lpstr>GraphQL Server su ASP.NET Core</vt:lpstr>
      <vt:lpstr>Strawberry Shake in Blazor</vt:lpstr>
      <vt:lpstr>GraphQL Client su Blazor</vt:lpstr>
      <vt:lpstr>Recap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Matteo Tumiati</dc:creator>
  <cp:lastModifiedBy>Marco De Sanctis</cp:lastModifiedBy>
  <cp:revision>85</cp:revision>
  <dcterms:created xsi:type="dcterms:W3CDTF">2017-03-25T10:26:14Z</dcterms:created>
  <dcterms:modified xsi:type="dcterms:W3CDTF">2021-04-11T09:04:31Z</dcterms:modified>
</cp:coreProperties>
</file>